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7"/>
  </p:notesMasterIdLst>
  <p:sldIdLst>
    <p:sldId id="268" r:id="rId2"/>
    <p:sldId id="278" r:id="rId3"/>
    <p:sldId id="270" r:id="rId4"/>
    <p:sldId id="298" r:id="rId5"/>
    <p:sldId id="281" r:id="rId6"/>
    <p:sldId id="289" r:id="rId7"/>
    <p:sldId id="279" r:id="rId8"/>
    <p:sldId id="282" r:id="rId9"/>
    <p:sldId id="292" r:id="rId10"/>
    <p:sldId id="305" r:id="rId11"/>
    <p:sldId id="306" r:id="rId12"/>
    <p:sldId id="307" r:id="rId13"/>
    <p:sldId id="308" r:id="rId14"/>
    <p:sldId id="309" r:id="rId15"/>
    <p:sldId id="284" r:id="rId16"/>
    <p:sldId id="291" r:id="rId17"/>
    <p:sldId id="280" r:id="rId18"/>
    <p:sldId id="283" r:id="rId19"/>
    <p:sldId id="293" r:id="rId20"/>
    <p:sldId id="294" r:id="rId21"/>
    <p:sldId id="286" r:id="rId22"/>
    <p:sldId id="304" r:id="rId23"/>
    <p:sldId id="287" r:id="rId24"/>
    <p:sldId id="285" r:id="rId25"/>
    <p:sldId id="272"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5050C"/>
    <a:srgbClr val="0479A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966"/>
    <p:restoredTop sz="96327"/>
  </p:normalViewPr>
  <p:slideViewPr>
    <p:cSldViewPr snapToGrid="0" snapToObjects="1">
      <p:cViewPr varScale="1">
        <p:scale>
          <a:sx n="103" d="100"/>
          <a:sy n="103" d="100"/>
        </p:scale>
        <p:origin x="114" y="180"/>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621671-7E6C-7746-AF0D-CD197AFDFB61}" type="datetimeFigureOut">
              <a:rPr lang="en-US" smtClean="0"/>
              <a:t>7/23/2024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80FB02-D9C2-6A4D-8A7B-43D279C71DB2}" type="slidenum">
              <a:rPr lang="en-US" smtClean="0"/>
              <a:t>‹#›</a:t>
            </a:fld>
            <a:endParaRPr lang="en-US"/>
          </a:p>
        </p:txBody>
      </p:sp>
    </p:spTree>
    <p:extLst>
      <p:ext uri="{BB962C8B-B14F-4D97-AF65-F5344CB8AC3E}">
        <p14:creationId xmlns:p14="http://schemas.microsoft.com/office/powerpoint/2010/main" val="24929036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_ligh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331B425-093C-0149-952F-11573DF09F2E}"/>
              </a:ext>
              <a:ext uri="{C183D7F6-B498-43B3-948B-1728B52AA6E4}">
                <adec:decorative xmlns:adec="http://schemas.microsoft.com/office/drawing/2017/decorative" val="0"/>
              </a:ext>
            </a:extLst>
          </p:cNvPr>
          <p:cNvSpPr/>
          <p:nvPr userDrawn="1"/>
        </p:nvSpPr>
        <p:spPr>
          <a:xfrm>
            <a:off x="851888" y="3218871"/>
            <a:ext cx="471523" cy="94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91AB265-C0D2-A543-B156-B0221787BF01}"/>
              </a:ext>
              <a:ext uri="{C183D7F6-B498-43B3-948B-1728B52AA6E4}">
                <adec:decorative xmlns:adec="http://schemas.microsoft.com/office/drawing/2017/decorative" val="1"/>
              </a:ext>
            </a:extLst>
          </p:cNvPr>
          <p:cNvSpPr/>
          <p:nvPr userDrawn="1"/>
        </p:nvSpPr>
        <p:spPr>
          <a:xfrm>
            <a:off x="0" y="5733906"/>
            <a:ext cx="12192000" cy="11240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0">
            <a:extLst>
              <a:ext uri="{FF2B5EF4-FFF2-40B4-BE49-F238E27FC236}">
                <a16:creationId xmlns:a16="http://schemas.microsoft.com/office/drawing/2014/main" id="{BB10240F-B4BA-0448-B9CB-BAB80DBF6BF3}"/>
              </a:ext>
            </a:extLst>
          </p:cNvPr>
          <p:cNvSpPr>
            <a:spLocks noGrp="1"/>
          </p:cNvSpPr>
          <p:nvPr>
            <p:ph type="body" sz="quarter" idx="12" hasCustomPrompt="1"/>
          </p:nvPr>
        </p:nvSpPr>
        <p:spPr>
          <a:xfrm>
            <a:off x="851889" y="3519488"/>
            <a:ext cx="8334246" cy="701877"/>
          </a:xfrm>
        </p:spPr>
        <p:txBody>
          <a:bodyPr anchor="t">
            <a:noAutofit/>
          </a:bodyPr>
          <a:lstStyle>
            <a:lvl1pPr marL="0" indent="0">
              <a:buNone/>
              <a:defRPr sz="2300">
                <a:solidFill>
                  <a:schemeClr val="tx1">
                    <a:lumMod val="75000"/>
                    <a:lumOff val="25000"/>
                  </a:schemeClr>
                </a:solidFill>
              </a:defRPr>
            </a:lvl1pPr>
          </a:lstStyle>
          <a:p>
            <a:pPr lvl="0"/>
            <a:r>
              <a:rPr lang="en-US" dirty="0"/>
              <a:t>Insert subtitle, date or other important information, not to exceed two lines </a:t>
            </a:r>
          </a:p>
        </p:txBody>
      </p:sp>
      <p:sp>
        <p:nvSpPr>
          <p:cNvPr id="13" name="Text Placeholder 10">
            <a:extLst>
              <a:ext uri="{FF2B5EF4-FFF2-40B4-BE49-F238E27FC236}">
                <a16:creationId xmlns:a16="http://schemas.microsoft.com/office/drawing/2014/main" id="{254FFE49-5199-9649-BB93-1060548611E9}"/>
              </a:ext>
            </a:extLst>
          </p:cNvPr>
          <p:cNvSpPr>
            <a:spLocks noGrp="1"/>
          </p:cNvSpPr>
          <p:nvPr>
            <p:ph type="body" sz="quarter" idx="13" hasCustomPrompt="1"/>
          </p:nvPr>
        </p:nvSpPr>
        <p:spPr>
          <a:xfrm>
            <a:off x="851889" y="5953913"/>
            <a:ext cx="10311412" cy="523088"/>
          </a:xfrm>
        </p:spPr>
        <p:txBody>
          <a:bodyPr anchor="t" anchorCtr="0">
            <a:normAutofit/>
          </a:bodyPr>
          <a:lstStyle>
            <a:lvl1pPr marL="0" indent="0">
              <a:buNone/>
              <a:defRPr sz="1800" b="1">
                <a:solidFill>
                  <a:schemeClr val="bg1"/>
                </a:solidFill>
              </a:defRPr>
            </a:lvl1pPr>
          </a:lstStyle>
          <a:p>
            <a:pPr lvl="0"/>
            <a:r>
              <a:rPr lang="en-US" dirty="0"/>
              <a:t>Insert name, position, unit/faculty</a:t>
            </a:r>
          </a:p>
        </p:txBody>
      </p:sp>
      <p:sp>
        <p:nvSpPr>
          <p:cNvPr id="2" name="Title 1">
            <a:extLst>
              <a:ext uri="{FF2B5EF4-FFF2-40B4-BE49-F238E27FC236}">
                <a16:creationId xmlns:a16="http://schemas.microsoft.com/office/drawing/2014/main" id="{47238E82-F276-E142-E87C-5EDAC740601E}"/>
              </a:ext>
            </a:extLst>
          </p:cNvPr>
          <p:cNvSpPr>
            <a:spLocks noGrp="1"/>
          </p:cNvSpPr>
          <p:nvPr>
            <p:ph type="title" hasCustomPrompt="1"/>
          </p:nvPr>
        </p:nvSpPr>
        <p:spPr>
          <a:xfrm>
            <a:off x="851888" y="905690"/>
            <a:ext cx="8334246" cy="2106570"/>
          </a:xfrm>
        </p:spPr>
        <p:txBody>
          <a:bodyPr rIns="91440">
            <a:normAutofit/>
          </a:bodyPr>
          <a:lstStyle>
            <a:lvl1pPr>
              <a:defRPr sz="4200" b="1" i="0">
                <a:solidFill>
                  <a:schemeClr val="tx1">
                    <a:lumMod val="90000"/>
                    <a:lumOff val="10000"/>
                  </a:schemeClr>
                </a:solidFill>
                <a:latin typeface="Red Hat Display" panose="02010303040201060303" pitchFamily="2" charset="0"/>
                <a:ea typeface="Red Hat Display" panose="02010303040201060303" pitchFamily="2" charset="0"/>
                <a:cs typeface="Red Hat Display" panose="02010303040201060303" pitchFamily="2" charset="0"/>
              </a:defRPr>
            </a:lvl1pPr>
          </a:lstStyle>
          <a:p>
            <a:r>
              <a:rPr lang="en-US" dirty="0"/>
              <a:t>Insert slide title in title or sentence case</a:t>
            </a:r>
          </a:p>
        </p:txBody>
      </p:sp>
    </p:spTree>
    <p:extLst>
      <p:ext uri="{BB962C8B-B14F-4D97-AF65-F5344CB8AC3E}">
        <p14:creationId xmlns:p14="http://schemas.microsoft.com/office/powerpoint/2010/main" val="41264554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End-black">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305D359-7029-C74B-8048-D1347E3FF64A}"/>
              </a:ext>
              <a:ext uri="{C183D7F6-B498-43B3-948B-1728B52AA6E4}">
                <adec:decorative xmlns:adec="http://schemas.microsoft.com/office/drawing/2017/decorative" val="1"/>
              </a:ext>
            </a:extLst>
          </p:cNvPr>
          <p:cNvSpPr/>
          <p:nvPr userDrawn="1"/>
        </p:nvSpPr>
        <p:spPr>
          <a:xfrm>
            <a:off x="0" y="-9939"/>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UW–Madison logo with white text on a black background">
            <a:extLst>
              <a:ext uri="{FF2B5EF4-FFF2-40B4-BE49-F238E27FC236}">
                <a16:creationId xmlns:a16="http://schemas.microsoft.com/office/drawing/2014/main" id="{9442AFA6-CAED-D743-9BD0-FB7276EC21DE}"/>
              </a:ext>
            </a:extLst>
          </p:cNvPr>
          <p:cNvPicPr>
            <a:picLocks noChangeAspect="1"/>
          </p:cNvPicPr>
          <p:nvPr userDrawn="1"/>
        </p:nvPicPr>
        <p:blipFill>
          <a:blip r:embed="rId2"/>
          <a:stretch>
            <a:fillRect/>
          </a:stretch>
        </p:blipFill>
        <p:spPr>
          <a:xfrm>
            <a:off x="4557092" y="2911281"/>
            <a:ext cx="3077817" cy="1035438"/>
          </a:xfrm>
          <a:prstGeom prst="rect">
            <a:avLst/>
          </a:prstGeom>
        </p:spPr>
      </p:pic>
      <p:sp>
        <p:nvSpPr>
          <p:cNvPr id="2" name="Title 1">
            <a:extLst>
              <a:ext uri="{FF2B5EF4-FFF2-40B4-BE49-F238E27FC236}">
                <a16:creationId xmlns:a16="http://schemas.microsoft.com/office/drawing/2014/main" id="{D48DEFCB-76DD-8C96-B6DC-4040B702ADC1}"/>
              </a:ext>
            </a:extLst>
          </p:cNvPr>
          <p:cNvSpPr>
            <a:spLocks noGrp="1"/>
          </p:cNvSpPr>
          <p:nvPr>
            <p:ph type="title" hasCustomPrompt="1"/>
          </p:nvPr>
        </p:nvSpPr>
        <p:spPr>
          <a:xfrm>
            <a:off x="0" y="-201325"/>
            <a:ext cx="10668000" cy="191386"/>
          </a:xfrm>
        </p:spPr>
        <p:txBody>
          <a:bodyPr>
            <a:normAutofit/>
          </a:bodyPr>
          <a:lstStyle>
            <a:lvl1pPr>
              <a:defRPr sz="1200" b="0" i="0">
                <a:latin typeface="Red Hat Display" panose="02010303040201060303" pitchFamily="2" charset="0"/>
                <a:ea typeface="Red Hat Display" panose="02010303040201060303" pitchFamily="2" charset="0"/>
                <a:cs typeface="Red Hat Display" panose="02010303040201060303" pitchFamily="2" charset="0"/>
              </a:defRPr>
            </a:lvl1pPr>
          </a:lstStyle>
          <a:p>
            <a:r>
              <a:rPr lang="en-US" dirty="0"/>
              <a:t>Black Closing Slide</a:t>
            </a:r>
          </a:p>
        </p:txBody>
      </p:sp>
    </p:spTree>
    <p:extLst>
      <p:ext uri="{BB962C8B-B14F-4D97-AF65-F5344CB8AC3E}">
        <p14:creationId xmlns:p14="http://schemas.microsoft.com/office/powerpoint/2010/main" val="23148270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_dar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8B1C6F3-8D05-7245-98E0-6A89EF37B52B}"/>
              </a:ext>
              <a:ext uri="{C183D7F6-B498-43B3-948B-1728B52AA6E4}">
                <adec:decorative xmlns:adec="http://schemas.microsoft.com/office/drawing/2017/decorative" val="1"/>
              </a:ext>
            </a:extLst>
          </p:cNvPr>
          <p:cNvSpPr/>
          <p:nvPr userDrawn="1"/>
        </p:nvSpPr>
        <p:spPr>
          <a:xfrm>
            <a:off x="0" y="0"/>
            <a:ext cx="12192000" cy="573390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E7B0E5A4-57E2-7602-491D-37B816FD39FE}"/>
              </a:ext>
            </a:extLst>
          </p:cNvPr>
          <p:cNvSpPr>
            <a:spLocks noGrp="1"/>
          </p:cNvSpPr>
          <p:nvPr>
            <p:ph type="title" hasCustomPrompt="1"/>
          </p:nvPr>
        </p:nvSpPr>
        <p:spPr>
          <a:xfrm>
            <a:off x="851888" y="905690"/>
            <a:ext cx="8334246" cy="2106570"/>
          </a:xfrm>
        </p:spPr>
        <p:txBody>
          <a:bodyPr rIns="91440">
            <a:normAutofit/>
          </a:bodyPr>
          <a:lstStyle>
            <a:lvl1pPr>
              <a:defRPr sz="4200" b="1" i="0">
                <a:solidFill>
                  <a:schemeClr val="bg1"/>
                </a:solidFill>
                <a:latin typeface="Red Hat Display" panose="02010303040201060303" pitchFamily="2" charset="0"/>
                <a:ea typeface="Red Hat Display" panose="02010303040201060303" pitchFamily="2" charset="0"/>
                <a:cs typeface="Red Hat Display" panose="02010303040201060303" pitchFamily="2" charset="0"/>
              </a:defRPr>
            </a:lvl1pPr>
          </a:lstStyle>
          <a:p>
            <a:r>
              <a:rPr lang="en-US" dirty="0"/>
              <a:t>Insert slide title in title or sentence case</a:t>
            </a:r>
          </a:p>
        </p:txBody>
      </p:sp>
      <p:sp>
        <p:nvSpPr>
          <p:cNvPr id="9" name="Rectangle 8">
            <a:extLst>
              <a:ext uri="{FF2B5EF4-FFF2-40B4-BE49-F238E27FC236}">
                <a16:creationId xmlns:a16="http://schemas.microsoft.com/office/drawing/2014/main" id="{A331B425-093C-0149-952F-11573DF09F2E}"/>
              </a:ext>
              <a:ext uri="{C183D7F6-B498-43B3-948B-1728B52AA6E4}">
                <adec:decorative xmlns:adec="http://schemas.microsoft.com/office/drawing/2017/decorative" val="1"/>
              </a:ext>
            </a:extLst>
          </p:cNvPr>
          <p:cNvSpPr/>
          <p:nvPr userDrawn="1"/>
        </p:nvSpPr>
        <p:spPr>
          <a:xfrm>
            <a:off x="851888" y="3218871"/>
            <a:ext cx="471523" cy="94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0">
            <a:extLst>
              <a:ext uri="{FF2B5EF4-FFF2-40B4-BE49-F238E27FC236}">
                <a16:creationId xmlns:a16="http://schemas.microsoft.com/office/drawing/2014/main" id="{BB10240F-B4BA-0448-B9CB-BAB80DBF6BF3}"/>
              </a:ext>
            </a:extLst>
          </p:cNvPr>
          <p:cNvSpPr>
            <a:spLocks noGrp="1"/>
          </p:cNvSpPr>
          <p:nvPr>
            <p:ph type="body" sz="quarter" idx="12" hasCustomPrompt="1"/>
          </p:nvPr>
        </p:nvSpPr>
        <p:spPr>
          <a:xfrm>
            <a:off x="851889" y="3519488"/>
            <a:ext cx="8334246" cy="701877"/>
          </a:xfrm>
        </p:spPr>
        <p:txBody>
          <a:bodyPr anchor="t">
            <a:noAutofit/>
          </a:bodyPr>
          <a:lstStyle>
            <a:lvl1pPr marL="0" indent="0">
              <a:buNone/>
              <a:defRPr sz="2300">
                <a:solidFill>
                  <a:schemeClr val="tx1">
                    <a:lumMod val="25000"/>
                    <a:lumOff val="75000"/>
                  </a:schemeClr>
                </a:solidFill>
              </a:defRPr>
            </a:lvl1pPr>
          </a:lstStyle>
          <a:p>
            <a:pPr lvl="0"/>
            <a:r>
              <a:rPr lang="en-US" dirty="0"/>
              <a:t>Insert subtitle, date or other important information, not to exceed two lines </a:t>
            </a:r>
          </a:p>
        </p:txBody>
      </p:sp>
      <p:sp>
        <p:nvSpPr>
          <p:cNvPr id="13" name="Text Placeholder 10">
            <a:extLst>
              <a:ext uri="{FF2B5EF4-FFF2-40B4-BE49-F238E27FC236}">
                <a16:creationId xmlns:a16="http://schemas.microsoft.com/office/drawing/2014/main" id="{254FFE49-5199-9649-BB93-1060548611E9}"/>
              </a:ext>
            </a:extLst>
          </p:cNvPr>
          <p:cNvSpPr>
            <a:spLocks noGrp="1"/>
          </p:cNvSpPr>
          <p:nvPr>
            <p:ph type="body" sz="quarter" idx="13" hasCustomPrompt="1"/>
          </p:nvPr>
        </p:nvSpPr>
        <p:spPr>
          <a:xfrm>
            <a:off x="851889" y="5953913"/>
            <a:ext cx="10311412" cy="523088"/>
          </a:xfrm>
        </p:spPr>
        <p:txBody>
          <a:bodyPr anchor="t" anchorCtr="0">
            <a:normAutofit/>
          </a:bodyPr>
          <a:lstStyle>
            <a:lvl1pPr marL="0" indent="0">
              <a:buNone/>
              <a:defRPr sz="1800" b="1">
                <a:solidFill>
                  <a:schemeClr val="tx1">
                    <a:lumMod val="90000"/>
                    <a:lumOff val="10000"/>
                  </a:schemeClr>
                </a:solidFill>
              </a:defRPr>
            </a:lvl1pPr>
          </a:lstStyle>
          <a:p>
            <a:pPr lvl="0"/>
            <a:r>
              <a:rPr lang="en-US" dirty="0"/>
              <a:t>Insert name, position, unit/faculty</a:t>
            </a:r>
          </a:p>
        </p:txBody>
      </p:sp>
      <p:sp>
        <p:nvSpPr>
          <p:cNvPr id="8" name="Rectangle 7">
            <a:extLst>
              <a:ext uri="{FF2B5EF4-FFF2-40B4-BE49-F238E27FC236}">
                <a16:creationId xmlns:a16="http://schemas.microsoft.com/office/drawing/2014/main" id="{DBD50E08-9389-704F-B967-8B33E01F63EE}"/>
              </a:ext>
            </a:extLst>
          </p:cNvPr>
          <p:cNvSpPr/>
          <p:nvPr userDrawn="1"/>
        </p:nvSpPr>
        <p:spPr>
          <a:xfrm>
            <a:off x="11506200" y="9797"/>
            <a:ext cx="570641" cy="102440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Logo&#10;&#10;Description automatically generated">
            <a:extLst>
              <a:ext uri="{FF2B5EF4-FFF2-40B4-BE49-F238E27FC236}">
                <a16:creationId xmlns:a16="http://schemas.microsoft.com/office/drawing/2014/main" id="{DA47717F-59FB-F445-B50C-D4B473F1A79E}"/>
              </a:ext>
            </a:extLst>
          </p:cNvPr>
          <p:cNvPicPr>
            <a:picLocks noChangeAspect="1"/>
          </p:cNvPicPr>
          <p:nvPr userDrawn="1"/>
        </p:nvPicPr>
        <p:blipFill>
          <a:blip r:embed="rId2"/>
          <a:stretch>
            <a:fillRect/>
          </a:stretch>
        </p:blipFill>
        <p:spPr>
          <a:xfrm>
            <a:off x="11563459" y="232022"/>
            <a:ext cx="456122" cy="716763"/>
          </a:xfrm>
          <a:prstGeom prst="rect">
            <a:avLst/>
          </a:prstGeom>
        </p:spPr>
      </p:pic>
    </p:spTree>
    <p:extLst>
      <p:ext uri="{BB962C8B-B14F-4D97-AF65-F5344CB8AC3E}">
        <p14:creationId xmlns:p14="http://schemas.microsoft.com/office/powerpoint/2010/main" val="34379249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_1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F2F59-3D81-9C0B-CDB4-B5F8B5CE84E5}"/>
              </a:ext>
            </a:extLst>
          </p:cNvPr>
          <p:cNvSpPr>
            <a:spLocks noGrp="1"/>
          </p:cNvSpPr>
          <p:nvPr>
            <p:ph type="title" hasCustomPrompt="1"/>
          </p:nvPr>
        </p:nvSpPr>
        <p:spPr/>
        <p:txBody>
          <a:bodyPr rIns="91440">
            <a:normAutofit/>
          </a:bodyPr>
          <a:lstStyle>
            <a:lvl1pPr>
              <a:defRPr sz="3400" b="1" i="0">
                <a:solidFill>
                  <a:schemeClr val="tx1">
                    <a:lumMod val="90000"/>
                    <a:lumOff val="10000"/>
                  </a:schemeClr>
                </a:solidFill>
                <a:latin typeface="Red Hat Text" panose="02010303040201060303" pitchFamily="2" charset="0"/>
                <a:ea typeface="Red Hat Text" panose="02010303040201060303" pitchFamily="2" charset="0"/>
                <a:cs typeface="Red Hat Text" panose="02010303040201060303" pitchFamily="2" charset="0"/>
              </a:defRPr>
            </a:lvl1pPr>
          </a:lstStyle>
          <a:p>
            <a:r>
              <a:rPr lang="en-US" dirty="0"/>
              <a:t>Insert slide title in title or sentence case</a:t>
            </a:r>
          </a:p>
        </p:txBody>
      </p:sp>
      <p:sp>
        <p:nvSpPr>
          <p:cNvPr id="5" name="Footer Placeholder 4"/>
          <p:cNvSpPr>
            <a:spLocks noGrp="1"/>
          </p:cNvSpPr>
          <p:nvPr>
            <p:ph type="ftr" sz="quarter" idx="11"/>
          </p:nvPr>
        </p:nvSpPr>
        <p:spPr/>
        <p:txBody>
          <a:bodyPr/>
          <a:lstStyle/>
          <a:p>
            <a:endParaRPr lang="en-US" dirty="0"/>
          </a:p>
        </p:txBody>
      </p:sp>
      <p:sp>
        <p:nvSpPr>
          <p:cNvPr id="7" name="Rectangle 6">
            <a:extLst>
              <a:ext uri="{FF2B5EF4-FFF2-40B4-BE49-F238E27FC236}">
                <a16:creationId xmlns:a16="http://schemas.microsoft.com/office/drawing/2014/main" id="{4EDFC75F-7C56-4347-B180-B45A7C3C2BFE}"/>
              </a:ext>
              <a:ext uri="{C183D7F6-B498-43B3-948B-1728B52AA6E4}">
                <adec:decorative xmlns:adec="http://schemas.microsoft.com/office/drawing/2017/decorative" val="1"/>
              </a:ext>
            </a:extLst>
          </p:cNvPr>
          <p:cNvSpPr/>
          <p:nvPr userDrawn="1"/>
        </p:nvSpPr>
        <p:spPr>
          <a:xfrm>
            <a:off x="495300" y="1625704"/>
            <a:ext cx="471523" cy="94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10">
            <a:extLst>
              <a:ext uri="{FF2B5EF4-FFF2-40B4-BE49-F238E27FC236}">
                <a16:creationId xmlns:a16="http://schemas.microsoft.com/office/drawing/2014/main" id="{733615FB-E867-334E-BB0E-3B18A2659575}"/>
              </a:ext>
            </a:extLst>
          </p:cNvPr>
          <p:cNvSpPr>
            <a:spLocks noGrp="1"/>
          </p:cNvSpPr>
          <p:nvPr>
            <p:ph sz="quarter" idx="13" hasCustomPrompt="1"/>
          </p:nvPr>
        </p:nvSpPr>
        <p:spPr>
          <a:xfrm>
            <a:off x="1485900" y="1840447"/>
            <a:ext cx="9677400" cy="4446053"/>
          </a:xfrm>
        </p:spPr>
        <p:txBody>
          <a:bodyPr>
            <a:normAutofit/>
          </a:bodyPr>
          <a:lstStyle>
            <a:lvl1pPr marL="228600" indent="-228600">
              <a:buFont typeface="Arial" panose="020B0604020202020204" pitchFamily="34" charset="0"/>
              <a:buChar char="•"/>
              <a:tabLst/>
              <a:defRPr sz="2600">
                <a:solidFill>
                  <a:schemeClr val="tx1">
                    <a:lumMod val="90000"/>
                    <a:lumOff val="10000"/>
                  </a:schemeClr>
                </a:solidFill>
              </a:defRPr>
            </a:lvl1pPr>
            <a:lvl2pPr>
              <a:defRPr sz="2100"/>
            </a:lvl2pPr>
            <a:lvl3pPr>
              <a:defRPr sz="2100"/>
            </a:lvl3pPr>
            <a:lvl4pPr>
              <a:defRPr sz="2100"/>
            </a:lvl4pPr>
            <a:lvl5pPr>
              <a:defRPr sz="2100"/>
            </a:lvl5pPr>
          </a:lstStyle>
          <a:p>
            <a:pPr lvl="0"/>
            <a:r>
              <a:rPr lang="en-US" dirty="0"/>
              <a:t>Bulleted list</a:t>
            </a:r>
          </a:p>
          <a:p>
            <a:pPr lvl="0"/>
            <a:r>
              <a:rPr lang="en-US" dirty="0"/>
              <a:t>Bulleted list</a:t>
            </a:r>
          </a:p>
          <a:p>
            <a:pPr lvl="0"/>
            <a:r>
              <a:rPr lang="en-US" dirty="0"/>
              <a:t>Bulleted list</a:t>
            </a:r>
          </a:p>
        </p:txBody>
      </p:sp>
      <p:sp>
        <p:nvSpPr>
          <p:cNvPr id="13" name="Text Placeholder 12">
            <a:extLst>
              <a:ext uri="{FF2B5EF4-FFF2-40B4-BE49-F238E27FC236}">
                <a16:creationId xmlns:a16="http://schemas.microsoft.com/office/drawing/2014/main" id="{73A315EF-C99D-DF4A-94FC-CDB4F9DECBFE}"/>
              </a:ext>
            </a:extLst>
          </p:cNvPr>
          <p:cNvSpPr>
            <a:spLocks noGrp="1"/>
          </p:cNvSpPr>
          <p:nvPr>
            <p:ph type="body" sz="quarter" idx="14" hasCustomPrompt="1"/>
          </p:nvPr>
        </p:nvSpPr>
        <p:spPr>
          <a:xfrm>
            <a:off x="0" y="6498293"/>
            <a:ext cx="6697346" cy="352084"/>
          </a:xfrm>
          <a:solidFill>
            <a:schemeClr val="accent1"/>
          </a:solidFill>
          <a:ln>
            <a:noFill/>
          </a:ln>
        </p:spPr>
        <p:txBody>
          <a:bodyPr wrap="none" lIns="274320" tIns="64008" rIns="182880" bIns="91440" anchor="ctr" anchorCtr="0">
            <a:spAutoFit/>
          </a:bodyPr>
          <a:lstStyle>
            <a:lvl1pPr marL="0" indent="0">
              <a:buNone/>
              <a:defRPr sz="1400">
                <a:solidFill>
                  <a:schemeClr val="bg1"/>
                </a:solidFill>
              </a:defRPr>
            </a:lvl1pPr>
            <a:lvl2pPr>
              <a:defRPr sz="1400"/>
            </a:lvl2pPr>
            <a:lvl3pPr>
              <a:defRPr sz="1400"/>
            </a:lvl3pPr>
            <a:lvl4pPr>
              <a:defRPr sz="1400"/>
            </a:lvl4pPr>
            <a:lvl5pPr>
              <a:defRPr sz="1400"/>
            </a:lvl5pPr>
          </a:lstStyle>
          <a:p>
            <a:pPr lvl="0"/>
            <a:r>
              <a:rPr lang="en-US" dirty="0"/>
              <a:t>Insert presentation topic or department/unit name (text box will expand to fit)</a:t>
            </a:r>
          </a:p>
        </p:txBody>
      </p:sp>
    </p:spTree>
    <p:extLst>
      <p:ext uri="{BB962C8B-B14F-4D97-AF65-F5344CB8AC3E}">
        <p14:creationId xmlns:p14="http://schemas.microsoft.com/office/powerpoint/2010/main" val="36262839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_2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BE51D-BA97-2BBF-F3DF-C2B38B351A53}"/>
              </a:ext>
            </a:extLst>
          </p:cNvPr>
          <p:cNvSpPr>
            <a:spLocks noGrp="1"/>
          </p:cNvSpPr>
          <p:nvPr>
            <p:ph type="title" hasCustomPrompt="1"/>
          </p:nvPr>
        </p:nvSpPr>
        <p:spPr/>
        <p:txBody>
          <a:bodyPr rIns="91440">
            <a:normAutofit/>
          </a:bodyPr>
          <a:lstStyle>
            <a:lvl1pPr>
              <a:defRPr sz="3400" b="1" i="0">
                <a:solidFill>
                  <a:schemeClr val="tx1">
                    <a:lumMod val="90000"/>
                    <a:lumOff val="10000"/>
                  </a:schemeClr>
                </a:solidFill>
                <a:latin typeface="Red Hat Text" panose="02010303040201060303" pitchFamily="2" charset="0"/>
                <a:ea typeface="Red Hat Text" panose="02010303040201060303" pitchFamily="2" charset="0"/>
                <a:cs typeface="Red Hat Text" panose="02010303040201060303" pitchFamily="2" charset="0"/>
              </a:defRPr>
            </a:lvl1pPr>
          </a:lstStyle>
          <a:p>
            <a:r>
              <a:rPr lang="en-US" dirty="0"/>
              <a:t>Insert slide title in title or sentence case</a:t>
            </a:r>
          </a:p>
        </p:txBody>
      </p:sp>
      <p:sp>
        <p:nvSpPr>
          <p:cNvPr id="5" name="Footer Placeholder 4"/>
          <p:cNvSpPr>
            <a:spLocks noGrp="1"/>
          </p:cNvSpPr>
          <p:nvPr>
            <p:ph type="ftr" sz="quarter" idx="11"/>
          </p:nvPr>
        </p:nvSpPr>
        <p:spPr/>
        <p:txBody>
          <a:bodyPr/>
          <a:lstStyle/>
          <a:p>
            <a:endParaRPr lang="en-US" dirty="0"/>
          </a:p>
        </p:txBody>
      </p:sp>
      <p:sp>
        <p:nvSpPr>
          <p:cNvPr id="7" name="Rectangle 6">
            <a:extLst>
              <a:ext uri="{FF2B5EF4-FFF2-40B4-BE49-F238E27FC236}">
                <a16:creationId xmlns:a16="http://schemas.microsoft.com/office/drawing/2014/main" id="{4EDFC75F-7C56-4347-B180-B45A7C3C2BFE}"/>
              </a:ext>
              <a:ext uri="{C183D7F6-B498-43B3-948B-1728B52AA6E4}">
                <adec:decorative xmlns:adec="http://schemas.microsoft.com/office/drawing/2017/decorative" val="1"/>
              </a:ext>
            </a:extLst>
          </p:cNvPr>
          <p:cNvSpPr/>
          <p:nvPr userDrawn="1"/>
        </p:nvSpPr>
        <p:spPr>
          <a:xfrm>
            <a:off x="495300" y="1625704"/>
            <a:ext cx="471523" cy="94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10">
            <a:extLst>
              <a:ext uri="{FF2B5EF4-FFF2-40B4-BE49-F238E27FC236}">
                <a16:creationId xmlns:a16="http://schemas.microsoft.com/office/drawing/2014/main" id="{733615FB-E867-334E-BB0E-3B18A2659575}"/>
              </a:ext>
            </a:extLst>
          </p:cNvPr>
          <p:cNvSpPr>
            <a:spLocks noGrp="1"/>
          </p:cNvSpPr>
          <p:nvPr>
            <p:ph sz="quarter" idx="13" hasCustomPrompt="1"/>
          </p:nvPr>
        </p:nvSpPr>
        <p:spPr>
          <a:xfrm>
            <a:off x="1485900" y="1840447"/>
            <a:ext cx="4482548" cy="4446053"/>
          </a:xfrm>
        </p:spPr>
        <p:txBody>
          <a:bodyPr>
            <a:normAutofit/>
          </a:bodyPr>
          <a:lstStyle>
            <a:lvl1pPr marL="228600" indent="-228600">
              <a:buFont typeface="Arial" panose="020B0604020202020204" pitchFamily="34" charset="0"/>
              <a:buChar char="•"/>
              <a:tabLst/>
              <a:defRPr sz="2600">
                <a:solidFill>
                  <a:schemeClr val="tx1"/>
                </a:solidFill>
              </a:defRPr>
            </a:lvl1pPr>
            <a:lvl2pPr>
              <a:defRPr sz="2100"/>
            </a:lvl2pPr>
            <a:lvl3pPr>
              <a:defRPr sz="2100"/>
            </a:lvl3pPr>
            <a:lvl4pPr>
              <a:defRPr sz="2100"/>
            </a:lvl4pPr>
            <a:lvl5pPr>
              <a:defRPr sz="2100"/>
            </a:lvl5pPr>
          </a:lstStyle>
          <a:p>
            <a:pPr lvl="0"/>
            <a:r>
              <a:rPr lang="en-US" dirty="0"/>
              <a:t>Bulleted list</a:t>
            </a:r>
          </a:p>
          <a:p>
            <a:pPr lvl="0"/>
            <a:r>
              <a:rPr lang="en-US" dirty="0"/>
              <a:t>Bulleted list</a:t>
            </a:r>
          </a:p>
          <a:p>
            <a:pPr lvl="0"/>
            <a:r>
              <a:rPr lang="en-US" dirty="0"/>
              <a:t>Bulleted list</a:t>
            </a:r>
          </a:p>
        </p:txBody>
      </p:sp>
      <p:sp>
        <p:nvSpPr>
          <p:cNvPr id="13" name="Text Placeholder 12">
            <a:extLst>
              <a:ext uri="{FF2B5EF4-FFF2-40B4-BE49-F238E27FC236}">
                <a16:creationId xmlns:a16="http://schemas.microsoft.com/office/drawing/2014/main" id="{73A315EF-C99D-DF4A-94FC-CDB4F9DECBFE}"/>
              </a:ext>
            </a:extLst>
          </p:cNvPr>
          <p:cNvSpPr>
            <a:spLocks noGrp="1"/>
          </p:cNvSpPr>
          <p:nvPr>
            <p:ph type="body" sz="quarter" idx="14" hasCustomPrompt="1"/>
          </p:nvPr>
        </p:nvSpPr>
        <p:spPr>
          <a:xfrm>
            <a:off x="0" y="6498293"/>
            <a:ext cx="6697346" cy="352084"/>
          </a:xfrm>
          <a:solidFill>
            <a:schemeClr val="accent1"/>
          </a:solidFill>
          <a:ln>
            <a:noFill/>
          </a:ln>
        </p:spPr>
        <p:txBody>
          <a:bodyPr wrap="none" lIns="274320" tIns="64008" rIns="182880" bIns="91440" anchor="ctr" anchorCtr="0">
            <a:spAutoFit/>
          </a:bodyPr>
          <a:lstStyle>
            <a:lvl1pPr marL="0" indent="0">
              <a:buNone/>
              <a:defRPr sz="1400">
                <a:solidFill>
                  <a:schemeClr val="bg1"/>
                </a:solidFill>
              </a:defRPr>
            </a:lvl1pPr>
            <a:lvl2pPr>
              <a:defRPr sz="1400"/>
            </a:lvl2pPr>
            <a:lvl3pPr>
              <a:defRPr sz="1400"/>
            </a:lvl3pPr>
            <a:lvl4pPr>
              <a:defRPr sz="1400"/>
            </a:lvl4pPr>
            <a:lvl5pPr>
              <a:defRPr sz="1400"/>
            </a:lvl5pPr>
          </a:lstStyle>
          <a:p>
            <a:pPr lvl="0"/>
            <a:r>
              <a:rPr lang="en-US" dirty="0"/>
              <a:t>Insert presentation topic or department/unit name (text box will expand to fit)</a:t>
            </a:r>
          </a:p>
        </p:txBody>
      </p:sp>
      <p:sp>
        <p:nvSpPr>
          <p:cNvPr id="8" name="Content Placeholder 10">
            <a:extLst>
              <a:ext uri="{FF2B5EF4-FFF2-40B4-BE49-F238E27FC236}">
                <a16:creationId xmlns:a16="http://schemas.microsoft.com/office/drawing/2014/main" id="{B0DEE38D-2FF0-2A49-A7D1-AF607FA3AB7A}"/>
              </a:ext>
            </a:extLst>
          </p:cNvPr>
          <p:cNvSpPr>
            <a:spLocks noGrp="1"/>
          </p:cNvSpPr>
          <p:nvPr>
            <p:ph sz="quarter" idx="15" hasCustomPrompt="1"/>
          </p:nvPr>
        </p:nvSpPr>
        <p:spPr>
          <a:xfrm>
            <a:off x="6223554" y="1840447"/>
            <a:ext cx="4939746" cy="4446053"/>
          </a:xfrm>
        </p:spPr>
        <p:txBody>
          <a:bodyPr>
            <a:normAutofit/>
          </a:bodyPr>
          <a:lstStyle>
            <a:lvl1pPr marL="228600" indent="-228600">
              <a:buFont typeface="Arial" panose="020B0604020202020204" pitchFamily="34" charset="0"/>
              <a:buChar char="•"/>
              <a:tabLst/>
              <a:defRPr sz="2600">
                <a:solidFill>
                  <a:schemeClr val="tx1"/>
                </a:solidFill>
              </a:defRPr>
            </a:lvl1pPr>
            <a:lvl2pPr>
              <a:defRPr sz="2100"/>
            </a:lvl2pPr>
            <a:lvl3pPr>
              <a:defRPr sz="2100"/>
            </a:lvl3pPr>
            <a:lvl4pPr>
              <a:defRPr sz="2100"/>
            </a:lvl4pPr>
            <a:lvl5pPr>
              <a:defRPr sz="2100"/>
            </a:lvl5pPr>
          </a:lstStyle>
          <a:p>
            <a:pPr lvl="0"/>
            <a:r>
              <a:rPr lang="en-US" dirty="0"/>
              <a:t>Bulleted list</a:t>
            </a:r>
          </a:p>
          <a:p>
            <a:pPr lvl="0"/>
            <a:r>
              <a:rPr lang="en-US" dirty="0"/>
              <a:t>Bulleted list</a:t>
            </a:r>
          </a:p>
          <a:p>
            <a:pPr lvl="0"/>
            <a:r>
              <a:rPr lang="en-US" dirty="0"/>
              <a:t>Bulleted list</a:t>
            </a:r>
          </a:p>
        </p:txBody>
      </p:sp>
    </p:spTree>
    <p:extLst>
      <p:ext uri="{BB962C8B-B14F-4D97-AF65-F5344CB8AC3E}">
        <p14:creationId xmlns:p14="http://schemas.microsoft.com/office/powerpoint/2010/main" val="3740767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_re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07A194C-A4B8-2148-8BE0-5451BAAC534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8234"/>
            <a:ext cx="12192000" cy="6858000"/>
          </a:xfrm>
          <a:prstGeom prst="rect">
            <a:avLst/>
          </a:prstGeom>
        </p:spPr>
      </p:pic>
      <p:sp>
        <p:nvSpPr>
          <p:cNvPr id="12" name="Rectangle 11">
            <a:extLst>
              <a:ext uri="{FF2B5EF4-FFF2-40B4-BE49-F238E27FC236}">
                <a16:creationId xmlns:a16="http://schemas.microsoft.com/office/drawing/2014/main" id="{C7C912DB-E11B-3D4C-9D09-221D4E874712}"/>
              </a:ext>
              <a:ext uri="{C183D7F6-B498-43B3-948B-1728B52AA6E4}">
                <adec:decorative xmlns:adec="http://schemas.microsoft.com/office/drawing/2017/decorative" val="1"/>
              </a:ext>
            </a:extLst>
          </p:cNvPr>
          <p:cNvSpPr/>
          <p:nvPr userDrawn="1"/>
        </p:nvSpPr>
        <p:spPr>
          <a:xfrm>
            <a:off x="0" y="1024128"/>
            <a:ext cx="11163300" cy="58256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a:extLst>
              <a:ext uri="{FF2B5EF4-FFF2-40B4-BE49-F238E27FC236}">
                <a16:creationId xmlns:a16="http://schemas.microsoft.com/office/drawing/2014/main" id="{963DBCEB-EA83-B646-A716-9EAB713C5280}"/>
              </a:ext>
            </a:extLst>
          </p:cNvPr>
          <p:cNvSpPr>
            <a:spLocks noGrp="1"/>
          </p:cNvSpPr>
          <p:nvPr>
            <p:ph type="body" sz="quarter" idx="13" hasCustomPrompt="1"/>
          </p:nvPr>
        </p:nvSpPr>
        <p:spPr>
          <a:xfrm>
            <a:off x="1485900" y="4226928"/>
            <a:ext cx="5264150" cy="354459"/>
          </a:xfrm>
        </p:spPr>
        <p:txBody>
          <a:bodyPr>
            <a:noAutofit/>
          </a:bodyPr>
          <a:lstStyle>
            <a:lvl1pPr marL="0" indent="0">
              <a:buNone/>
              <a:defRPr sz="2300">
                <a:solidFill>
                  <a:schemeClr val="tx1">
                    <a:lumMod val="10000"/>
                    <a:lumOff val="90000"/>
                  </a:schemeClr>
                </a:solidFill>
              </a:defRPr>
            </a:lvl1pPr>
            <a:lvl2pPr>
              <a:defRPr sz="2100"/>
            </a:lvl2pPr>
            <a:lvl3pPr>
              <a:defRPr sz="2100"/>
            </a:lvl3pPr>
            <a:lvl4pPr>
              <a:defRPr sz="2100"/>
            </a:lvl4pPr>
            <a:lvl5pPr>
              <a:defRPr sz="2100"/>
            </a:lvl5pPr>
          </a:lstStyle>
          <a:p>
            <a:pPr lvl="0"/>
            <a:r>
              <a:rPr lang="en-US" dirty="0"/>
              <a:t>Insert subtitle if needed</a:t>
            </a:r>
          </a:p>
        </p:txBody>
      </p:sp>
      <p:sp>
        <p:nvSpPr>
          <p:cNvPr id="13" name="Freeform 12">
            <a:extLst>
              <a:ext uri="{FF2B5EF4-FFF2-40B4-BE49-F238E27FC236}">
                <a16:creationId xmlns:a16="http://schemas.microsoft.com/office/drawing/2014/main" id="{A2A8E911-3157-1444-8D3E-B3404B047192}"/>
              </a:ext>
            </a:extLst>
          </p:cNvPr>
          <p:cNvSpPr/>
          <p:nvPr userDrawn="1"/>
        </p:nvSpPr>
        <p:spPr>
          <a:xfrm>
            <a:off x="8714232" y="1024128"/>
            <a:ext cx="2449068" cy="5833872"/>
          </a:xfrm>
          <a:custGeom>
            <a:avLst/>
            <a:gdLst>
              <a:gd name="connsiteX0" fmla="*/ 0 w 3290316"/>
              <a:gd name="connsiteY0" fmla="*/ 0 h 6193766"/>
              <a:gd name="connsiteX1" fmla="*/ 1490472 w 3290316"/>
              <a:gd name="connsiteY1" fmla="*/ 0 h 6193766"/>
              <a:gd name="connsiteX2" fmla="*/ 2980944 w 3290316"/>
              <a:gd name="connsiteY2" fmla="*/ 0 h 6193766"/>
              <a:gd name="connsiteX3" fmla="*/ 3290316 w 3290316"/>
              <a:gd name="connsiteY3" fmla="*/ 0 h 6193766"/>
              <a:gd name="connsiteX4" fmla="*/ 3290316 w 3290316"/>
              <a:gd name="connsiteY4" fmla="*/ 6185532 h 6193766"/>
              <a:gd name="connsiteX5" fmla="*/ 1492453 w 3290316"/>
              <a:gd name="connsiteY5" fmla="*/ 6185532 h 6193766"/>
              <a:gd name="connsiteX6" fmla="*/ 1490472 w 3290316"/>
              <a:gd name="connsiteY6" fmla="*/ 6193766 h 619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0316" h="6193766">
                <a:moveTo>
                  <a:pt x="0" y="0"/>
                </a:moveTo>
                <a:lnTo>
                  <a:pt x="1490472" y="0"/>
                </a:lnTo>
                <a:lnTo>
                  <a:pt x="2980944" y="0"/>
                </a:lnTo>
                <a:lnTo>
                  <a:pt x="3290316" y="0"/>
                </a:lnTo>
                <a:lnTo>
                  <a:pt x="3290316" y="6185532"/>
                </a:lnTo>
                <a:lnTo>
                  <a:pt x="1492453" y="6185532"/>
                </a:lnTo>
                <a:lnTo>
                  <a:pt x="1490472" y="6193766"/>
                </a:lnTo>
                <a:close/>
              </a:path>
            </a:pathLst>
          </a:custGeom>
          <a:solidFill>
            <a:schemeClr val="accent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Rectangle 7">
            <a:extLst>
              <a:ext uri="{FF2B5EF4-FFF2-40B4-BE49-F238E27FC236}">
                <a16:creationId xmlns:a16="http://schemas.microsoft.com/office/drawing/2014/main" id="{B6B6D0D8-B441-B94F-81C3-D858DB039304}"/>
              </a:ext>
            </a:extLst>
          </p:cNvPr>
          <p:cNvSpPr/>
          <p:nvPr userDrawn="1"/>
        </p:nvSpPr>
        <p:spPr>
          <a:xfrm>
            <a:off x="11507059" y="0"/>
            <a:ext cx="570641" cy="102440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Logo&#10;&#10;Description automatically generated">
            <a:extLst>
              <a:ext uri="{FF2B5EF4-FFF2-40B4-BE49-F238E27FC236}">
                <a16:creationId xmlns:a16="http://schemas.microsoft.com/office/drawing/2014/main" id="{C54FEC2B-37AF-0F44-BE06-966950F82A61}"/>
              </a:ext>
            </a:extLst>
          </p:cNvPr>
          <p:cNvPicPr>
            <a:picLocks noChangeAspect="1"/>
          </p:cNvPicPr>
          <p:nvPr userDrawn="1"/>
        </p:nvPicPr>
        <p:blipFill>
          <a:blip r:embed="rId3"/>
          <a:stretch>
            <a:fillRect/>
          </a:stretch>
        </p:blipFill>
        <p:spPr>
          <a:xfrm>
            <a:off x="11564318" y="222225"/>
            <a:ext cx="456122" cy="716763"/>
          </a:xfrm>
          <a:prstGeom prst="rect">
            <a:avLst/>
          </a:prstGeom>
        </p:spPr>
      </p:pic>
      <p:sp>
        <p:nvSpPr>
          <p:cNvPr id="14" name="Rectangle 13">
            <a:extLst>
              <a:ext uri="{FF2B5EF4-FFF2-40B4-BE49-F238E27FC236}">
                <a16:creationId xmlns:a16="http://schemas.microsoft.com/office/drawing/2014/main" id="{8EB6C9F2-5465-8D47-8351-B6B681C458B1}"/>
              </a:ext>
              <a:ext uri="{C183D7F6-B498-43B3-948B-1728B52AA6E4}">
                <adec:decorative xmlns:adec="http://schemas.microsoft.com/office/drawing/2017/decorative" val="1"/>
              </a:ext>
            </a:extLst>
          </p:cNvPr>
          <p:cNvSpPr/>
          <p:nvPr userDrawn="1"/>
        </p:nvSpPr>
        <p:spPr>
          <a:xfrm>
            <a:off x="1485900" y="4007404"/>
            <a:ext cx="471523" cy="940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89C382C-FEDF-9251-E54F-141B8D2101FA}"/>
              </a:ext>
            </a:extLst>
          </p:cNvPr>
          <p:cNvSpPr>
            <a:spLocks noGrp="1"/>
          </p:cNvSpPr>
          <p:nvPr>
            <p:ph type="title" hasCustomPrompt="1"/>
          </p:nvPr>
        </p:nvSpPr>
        <p:spPr>
          <a:xfrm>
            <a:off x="1485900" y="2514600"/>
            <a:ext cx="8279202" cy="1367286"/>
          </a:xfrm>
        </p:spPr>
        <p:txBody>
          <a:bodyPr rIns="91440">
            <a:normAutofit/>
          </a:bodyPr>
          <a:lstStyle>
            <a:lvl1pPr>
              <a:defRPr sz="4000">
                <a:solidFill>
                  <a:schemeClr val="bg1"/>
                </a:solidFill>
              </a:defRPr>
            </a:lvl1pPr>
          </a:lstStyle>
          <a:p>
            <a:r>
              <a:rPr lang="en-US" dirty="0"/>
              <a:t>Insert section header slide title</a:t>
            </a:r>
          </a:p>
        </p:txBody>
      </p:sp>
    </p:spTree>
    <p:extLst>
      <p:ext uri="{BB962C8B-B14F-4D97-AF65-F5344CB8AC3E}">
        <p14:creationId xmlns:p14="http://schemas.microsoft.com/office/powerpoint/2010/main" val="28924274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_blac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EECEB0E-880C-6049-9B69-BA2FEE34566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8234"/>
            <a:ext cx="12192000" cy="6858000"/>
          </a:xfrm>
          <a:prstGeom prst="rect">
            <a:avLst/>
          </a:prstGeom>
        </p:spPr>
      </p:pic>
      <p:sp>
        <p:nvSpPr>
          <p:cNvPr id="12" name="Rectangle 11">
            <a:extLst>
              <a:ext uri="{FF2B5EF4-FFF2-40B4-BE49-F238E27FC236}">
                <a16:creationId xmlns:a16="http://schemas.microsoft.com/office/drawing/2014/main" id="{C7C912DB-E11B-3D4C-9D09-221D4E874712}"/>
              </a:ext>
              <a:ext uri="{C183D7F6-B498-43B3-948B-1728B52AA6E4}">
                <adec:decorative xmlns:adec="http://schemas.microsoft.com/office/drawing/2017/decorative" val="1"/>
              </a:ext>
            </a:extLst>
          </p:cNvPr>
          <p:cNvSpPr/>
          <p:nvPr userDrawn="1"/>
        </p:nvSpPr>
        <p:spPr>
          <a:xfrm>
            <a:off x="0" y="1024128"/>
            <a:ext cx="11163300" cy="58338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a:extLst>
              <a:ext uri="{FF2B5EF4-FFF2-40B4-BE49-F238E27FC236}">
                <a16:creationId xmlns:a16="http://schemas.microsoft.com/office/drawing/2014/main" id="{963DBCEB-EA83-B646-A716-9EAB713C5280}"/>
              </a:ext>
            </a:extLst>
          </p:cNvPr>
          <p:cNvSpPr>
            <a:spLocks noGrp="1"/>
          </p:cNvSpPr>
          <p:nvPr>
            <p:ph type="body" sz="quarter" idx="13" hasCustomPrompt="1"/>
          </p:nvPr>
        </p:nvSpPr>
        <p:spPr>
          <a:xfrm>
            <a:off x="1485900" y="4226928"/>
            <a:ext cx="5264150" cy="354459"/>
          </a:xfrm>
        </p:spPr>
        <p:txBody>
          <a:bodyPr>
            <a:noAutofit/>
          </a:bodyPr>
          <a:lstStyle>
            <a:lvl1pPr marL="0" indent="0">
              <a:buNone/>
              <a:defRPr sz="2300">
                <a:solidFill>
                  <a:schemeClr val="tx1">
                    <a:lumMod val="25000"/>
                    <a:lumOff val="75000"/>
                  </a:schemeClr>
                </a:solidFill>
              </a:defRPr>
            </a:lvl1pPr>
            <a:lvl2pPr>
              <a:defRPr sz="2100"/>
            </a:lvl2pPr>
            <a:lvl3pPr>
              <a:defRPr sz="2100"/>
            </a:lvl3pPr>
            <a:lvl4pPr>
              <a:defRPr sz="2100"/>
            </a:lvl4pPr>
            <a:lvl5pPr>
              <a:defRPr sz="2100"/>
            </a:lvl5pPr>
          </a:lstStyle>
          <a:p>
            <a:pPr lvl="0"/>
            <a:r>
              <a:rPr lang="en-US" dirty="0"/>
              <a:t>Insert subtitle if needed</a:t>
            </a:r>
          </a:p>
        </p:txBody>
      </p:sp>
      <p:sp>
        <p:nvSpPr>
          <p:cNvPr id="6" name="Rectangle 5">
            <a:extLst>
              <a:ext uri="{FF2B5EF4-FFF2-40B4-BE49-F238E27FC236}">
                <a16:creationId xmlns:a16="http://schemas.microsoft.com/office/drawing/2014/main" id="{2783DD59-F90E-824A-BBB1-FEED68A85CFA}"/>
              </a:ext>
            </a:extLst>
          </p:cNvPr>
          <p:cNvSpPr/>
          <p:nvPr userDrawn="1"/>
        </p:nvSpPr>
        <p:spPr>
          <a:xfrm>
            <a:off x="11507059" y="0"/>
            <a:ext cx="570641" cy="102440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Logo&#10;&#10;Description automatically generated">
            <a:extLst>
              <a:ext uri="{FF2B5EF4-FFF2-40B4-BE49-F238E27FC236}">
                <a16:creationId xmlns:a16="http://schemas.microsoft.com/office/drawing/2014/main" id="{FB906E23-D9AF-EB4E-BF01-60C6ADFFAA28}"/>
              </a:ext>
            </a:extLst>
          </p:cNvPr>
          <p:cNvPicPr>
            <a:picLocks noChangeAspect="1"/>
          </p:cNvPicPr>
          <p:nvPr userDrawn="1"/>
        </p:nvPicPr>
        <p:blipFill>
          <a:blip r:embed="rId3"/>
          <a:stretch>
            <a:fillRect/>
          </a:stretch>
        </p:blipFill>
        <p:spPr>
          <a:xfrm>
            <a:off x="11564318" y="222225"/>
            <a:ext cx="456122" cy="716763"/>
          </a:xfrm>
          <a:prstGeom prst="rect">
            <a:avLst/>
          </a:prstGeom>
        </p:spPr>
      </p:pic>
      <p:sp>
        <p:nvSpPr>
          <p:cNvPr id="8" name="Rectangle 7">
            <a:extLst>
              <a:ext uri="{FF2B5EF4-FFF2-40B4-BE49-F238E27FC236}">
                <a16:creationId xmlns:a16="http://schemas.microsoft.com/office/drawing/2014/main" id="{211E94CE-F71B-1944-B826-00353C8726F4}"/>
              </a:ext>
              <a:ext uri="{C183D7F6-B498-43B3-948B-1728B52AA6E4}">
                <adec:decorative xmlns:adec="http://schemas.microsoft.com/office/drawing/2017/decorative" val="1"/>
              </a:ext>
            </a:extLst>
          </p:cNvPr>
          <p:cNvSpPr/>
          <p:nvPr userDrawn="1"/>
        </p:nvSpPr>
        <p:spPr>
          <a:xfrm>
            <a:off x="1485900" y="4007404"/>
            <a:ext cx="471523" cy="94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a:extLst>
              <a:ext uri="{FF2B5EF4-FFF2-40B4-BE49-F238E27FC236}">
                <a16:creationId xmlns:a16="http://schemas.microsoft.com/office/drawing/2014/main" id="{0FF968CE-35E2-E543-8D71-1D8778441684}"/>
              </a:ext>
            </a:extLst>
          </p:cNvPr>
          <p:cNvSpPr/>
          <p:nvPr userDrawn="1"/>
        </p:nvSpPr>
        <p:spPr>
          <a:xfrm>
            <a:off x="8714232" y="1024128"/>
            <a:ext cx="2449068" cy="5833872"/>
          </a:xfrm>
          <a:custGeom>
            <a:avLst/>
            <a:gdLst>
              <a:gd name="connsiteX0" fmla="*/ 0 w 3290316"/>
              <a:gd name="connsiteY0" fmla="*/ 0 h 6193766"/>
              <a:gd name="connsiteX1" fmla="*/ 1490472 w 3290316"/>
              <a:gd name="connsiteY1" fmla="*/ 0 h 6193766"/>
              <a:gd name="connsiteX2" fmla="*/ 2980944 w 3290316"/>
              <a:gd name="connsiteY2" fmla="*/ 0 h 6193766"/>
              <a:gd name="connsiteX3" fmla="*/ 3290316 w 3290316"/>
              <a:gd name="connsiteY3" fmla="*/ 0 h 6193766"/>
              <a:gd name="connsiteX4" fmla="*/ 3290316 w 3290316"/>
              <a:gd name="connsiteY4" fmla="*/ 6185532 h 6193766"/>
              <a:gd name="connsiteX5" fmla="*/ 1492453 w 3290316"/>
              <a:gd name="connsiteY5" fmla="*/ 6185532 h 6193766"/>
              <a:gd name="connsiteX6" fmla="*/ 1490472 w 3290316"/>
              <a:gd name="connsiteY6" fmla="*/ 6193766 h 619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0316" h="6193766">
                <a:moveTo>
                  <a:pt x="0" y="0"/>
                </a:moveTo>
                <a:lnTo>
                  <a:pt x="1490472" y="0"/>
                </a:lnTo>
                <a:lnTo>
                  <a:pt x="2980944" y="0"/>
                </a:lnTo>
                <a:lnTo>
                  <a:pt x="3290316" y="0"/>
                </a:lnTo>
                <a:lnTo>
                  <a:pt x="3290316" y="6185532"/>
                </a:lnTo>
                <a:lnTo>
                  <a:pt x="1492453" y="6185532"/>
                </a:lnTo>
                <a:lnTo>
                  <a:pt x="1490472" y="6193766"/>
                </a:lnTo>
                <a:close/>
              </a:path>
            </a:pathLst>
          </a:custGeom>
          <a:solidFill>
            <a:schemeClr val="tx1">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856EFDCA-0F37-B65D-EA97-DDFF7EC0B0CD}"/>
              </a:ext>
            </a:extLst>
          </p:cNvPr>
          <p:cNvSpPr>
            <a:spLocks noGrp="1"/>
          </p:cNvSpPr>
          <p:nvPr>
            <p:ph type="title" hasCustomPrompt="1"/>
          </p:nvPr>
        </p:nvSpPr>
        <p:spPr>
          <a:xfrm>
            <a:off x="1485900" y="2514600"/>
            <a:ext cx="8279202" cy="1367286"/>
          </a:xfrm>
        </p:spPr>
        <p:txBody>
          <a:bodyPr rIns="91440">
            <a:normAutofit/>
          </a:bodyPr>
          <a:lstStyle>
            <a:lvl1pPr>
              <a:defRPr sz="4000">
                <a:solidFill>
                  <a:schemeClr val="bg1"/>
                </a:solidFill>
              </a:defRPr>
            </a:lvl1pPr>
          </a:lstStyle>
          <a:p>
            <a:r>
              <a:rPr lang="en-US" dirty="0"/>
              <a:t>Insert section header slide title</a:t>
            </a:r>
          </a:p>
        </p:txBody>
      </p:sp>
    </p:spTree>
    <p:extLst>
      <p:ext uri="{BB962C8B-B14F-4D97-AF65-F5344CB8AC3E}">
        <p14:creationId xmlns:p14="http://schemas.microsoft.com/office/powerpoint/2010/main" val="23757103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5300" y="457200"/>
            <a:ext cx="10668000" cy="1066800"/>
          </a:xfrm>
        </p:spPr>
        <p:txBody>
          <a:bodyPr>
            <a:normAutofit/>
          </a:bodyPr>
          <a:lstStyle>
            <a:lvl1pPr>
              <a:defRPr sz="3400" b="1" i="0">
                <a:latin typeface="Red Hat Text" panose="02010303040201060303" pitchFamily="2" charset="0"/>
                <a:ea typeface="Red Hat Text" panose="02010303040201060303" pitchFamily="2" charset="0"/>
                <a:cs typeface="Red Hat Text" panose="02010303040201060303" pitchFamily="2" charset="0"/>
              </a:defRPr>
            </a:lvl1pPr>
          </a:lstStyle>
          <a:p>
            <a:r>
              <a:rPr lang="en-US" dirty="0"/>
              <a:t>Insert slide title in title or sentence case</a:t>
            </a:r>
          </a:p>
        </p:txBody>
      </p:sp>
      <p:sp>
        <p:nvSpPr>
          <p:cNvPr id="4" name="Footer Placeholder 3"/>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420361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
        <p:nvSpPr>
          <p:cNvPr id="2" name="Title 1">
            <a:extLst>
              <a:ext uri="{FF2B5EF4-FFF2-40B4-BE49-F238E27FC236}">
                <a16:creationId xmlns:a16="http://schemas.microsoft.com/office/drawing/2014/main" id="{0540D614-EDF6-8AD1-02DA-1BBA71DA1744}"/>
              </a:ext>
            </a:extLst>
          </p:cNvPr>
          <p:cNvSpPr>
            <a:spLocks noGrp="1"/>
          </p:cNvSpPr>
          <p:nvPr>
            <p:ph type="title" hasCustomPrompt="1"/>
          </p:nvPr>
        </p:nvSpPr>
        <p:spPr>
          <a:xfrm>
            <a:off x="0" y="-180753"/>
            <a:ext cx="10668000" cy="180753"/>
          </a:xfrm>
        </p:spPr>
        <p:txBody>
          <a:bodyPr>
            <a:normAutofit/>
          </a:bodyPr>
          <a:lstStyle>
            <a:lvl1pPr>
              <a:defRPr sz="1200" b="0" i="0">
                <a:latin typeface="Red Hat Display" panose="02010303040201060303" pitchFamily="2" charset="0"/>
                <a:ea typeface="Red Hat Display" panose="02010303040201060303" pitchFamily="2" charset="0"/>
                <a:cs typeface="Red Hat Display" panose="02010303040201060303" pitchFamily="2" charset="0"/>
              </a:defRPr>
            </a:lvl1pPr>
          </a:lstStyle>
          <a:p>
            <a:r>
              <a:rPr lang="en-US" dirty="0"/>
              <a:t>Blank Slide</a:t>
            </a:r>
          </a:p>
        </p:txBody>
      </p:sp>
    </p:spTree>
    <p:extLst>
      <p:ext uri="{BB962C8B-B14F-4D97-AF65-F5344CB8AC3E}">
        <p14:creationId xmlns:p14="http://schemas.microsoft.com/office/powerpoint/2010/main" val="6495042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End-re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305D359-7029-C74B-8048-D1347E3FF64A}"/>
              </a:ext>
              <a:ext uri="{C183D7F6-B498-43B3-948B-1728B52AA6E4}">
                <adec:decorative xmlns:adec="http://schemas.microsoft.com/office/drawing/2017/decorative" val="1"/>
              </a:ext>
            </a:extLst>
          </p:cNvPr>
          <p:cNvSpPr/>
          <p:nvPr userDrawn="1"/>
        </p:nvSpPr>
        <p:spPr>
          <a:xfrm>
            <a:off x="0" y="-9939"/>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UW–Madison logo in white text on a red background">
            <a:extLst>
              <a:ext uri="{FF2B5EF4-FFF2-40B4-BE49-F238E27FC236}">
                <a16:creationId xmlns:a16="http://schemas.microsoft.com/office/drawing/2014/main" id="{9442AFA6-CAED-D743-9BD0-FB7276EC21DE}"/>
              </a:ext>
            </a:extLst>
          </p:cNvPr>
          <p:cNvPicPr>
            <a:picLocks noChangeAspect="1"/>
          </p:cNvPicPr>
          <p:nvPr userDrawn="1"/>
        </p:nvPicPr>
        <p:blipFill>
          <a:blip r:embed="rId2"/>
          <a:stretch>
            <a:fillRect/>
          </a:stretch>
        </p:blipFill>
        <p:spPr>
          <a:xfrm>
            <a:off x="4557092" y="2911281"/>
            <a:ext cx="3077817" cy="1035438"/>
          </a:xfrm>
          <a:prstGeom prst="rect">
            <a:avLst/>
          </a:prstGeom>
        </p:spPr>
      </p:pic>
      <p:sp>
        <p:nvSpPr>
          <p:cNvPr id="2" name="Title 1">
            <a:extLst>
              <a:ext uri="{FF2B5EF4-FFF2-40B4-BE49-F238E27FC236}">
                <a16:creationId xmlns:a16="http://schemas.microsoft.com/office/drawing/2014/main" id="{A878A76A-7D1D-3E85-0AC5-9B02E65F248E}"/>
              </a:ext>
            </a:extLst>
          </p:cNvPr>
          <p:cNvSpPr>
            <a:spLocks noGrp="1"/>
          </p:cNvSpPr>
          <p:nvPr>
            <p:ph type="title" hasCustomPrompt="1"/>
          </p:nvPr>
        </p:nvSpPr>
        <p:spPr>
          <a:xfrm>
            <a:off x="0" y="-180060"/>
            <a:ext cx="10668000" cy="170121"/>
          </a:xfrm>
        </p:spPr>
        <p:txBody>
          <a:bodyPr>
            <a:normAutofit/>
          </a:bodyPr>
          <a:lstStyle>
            <a:lvl1pPr>
              <a:defRPr sz="1200" b="0" i="0">
                <a:latin typeface="Red Hat Display" panose="02010303040201060303" pitchFamily="2" charset="0"/>
                <a:ea typeface="Red Hat Display" panose="02010303040201060303" pitchFamily="2" charset="0"/>
                <a:cs typeface="Red Hat Display" panose="02010303040201060303" pitchFamily="2" charset="0"/>
              </a:defRPr>
            </a:lvl1pPr>
          </a:lstStyle>
          <a:p>
            <a:r>
              <a:rPr lang="en-US" dirty="0"/>
              <a:t>Red Closing Slide</a:t>
            </a:r>
          </a:p>
        </p:txBody>
      </p:sp>
    </p:spTree>
    <p:extLst>
      <p:ext uri="{BB962C8B-B14F-4D97-AF65-F5344CB8AC3E}">
        <p14:creationId xmlns:p14="http://schemas.microsoft.com/office/powerpoint/2010/main" val="25831203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457200"/>
            <a:ext cx="10668000" cy="1066800"/>
          </a:xfrm>
          <a:prstGeom prst="rect">
            <a:avLst/>
          </a:prstGeom>
        </p:spPr>
        <p:txBody>
          <a:bodyPr vert="horz" lIns="0" tIns="45720" rIns="0" bIns="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1485900" y="1828799"/>
            <a:ext cx="9677400" cy="4457701"/>
          </a:xfrm>
          <a:prstGeom prst="rect">
            <a:avLst/>
          </a:prstGeom>
        </p:spPr>
        <p:txBody>
          <a:bodyPr vert="horz" lIns="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0" y="6505057"/>
            <a:ext cx="1060586" cy="344710"/>
          </a:xfrm>
          <a:prstGeom prst="rect">
            <a:avLst/>
          </a:prstGeom>
          <a:solidFill>
            <a:schemeClr val="accent1"/>
          </a:solidFill>
          <a:ln>
            <a:noFill/>
          </a:ln>
        </p:spPr>
        <p:txBody>
          <a:bodyPr vert="horz" wrap="square" lIns="91440" tIns="64008" rIns="91440" bIns="64008" rtlCol="0" anchor="ctr">
            <a:spAutoFit/>
          </a:bodyPr>
          <a:lstStyle>
            <a:lvl1pPr algn="ctr">
              <a:defRPr sz="1400" b="0" i="0">
                <a:solidFill>
                  <a:schemeClr val="bg1"/>
                </a:solidFill>
                <a:latin typeface="Red Hat Text" panose="02010303040201060303" pitchFamily="2" charset="0"/>
                <a:ea typeface="Red Hat Text" panose="02010303040201060303" pitchFamily="2" charset="0"/>
                <a:cs typeface="Red Hat Text" panose="02010303040201060303" pitchFamily="2" charset="0"/>
              </a:defRPr>
            </a:lvl1pPr>
          </a:lstStyle>
          <a:p>
            <a:endParaRPr lang="en-US" dirty="0"/>
          </a:p>
        </p:txBody>
      </p:sp>
      <p:sp>
        <p:nvSpPr>
          <p:cNvPr id="7" name="Rectangle 6">
            <a:extLst>
              <a:ext uri="{FF2B5EF4-FFF2-40B4-BE49-F238E27FC236}">
                <a16:creationId xmlns:a16="http://schemas.microsoft.com/office/drawing/2014/main" id="{EF1B1986-83A7-3542-BAD9-60B6AA5AD8E5}"/>
              </a:ext>
              <a:ext uri="{C183D7F6-B498-43B3-948B-1728B52AA6E4}">
                <adec:decorative xmlns:adec="http://schemas.microsoft.com/office/drawing/2017/decorative" val="1"/>
              </a:ext>
            </a:extLst>
          </p:cNvPr>
          <p:cNvSpPr/>
          <p:nvPr userDrawn="1"/>
        </p:nvSpPr>
        <p:spPr>
          <a:xfrm>
            <a:off x="11507059" y="0"/>
            <a:ext cx="570641" cy="102440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UW–Madison red crest logo&#10;">
            <a:extLst>
              <a:ext uri="{FF2B5EF4-FFF2-40B4-BE49-F238E27FC236}">
                <a16:creationId xmlns:a16="http://schemas.microsoft.com/office/drawing/2014/main" id="{0E552B7F-AB27-DB49-8004-05CB28567967}"/>
              </a:ext>
            </a:extLst>
          </p:cNvPr>
          <p:cNvPicPr>
            <a:picLocks noChangeAspect="1"/>
          </p:cNvPicPr>
          <p:nvPr userDrawn="1"/>
        </p:nvPicPr>
        <p:blipFill>
          <a:blip r:embed="rId12"/>
          <a:stretch>
            <a:fillRect/>
          </a:stretch>
        </p:blipFill>
        <p:spPr>
          <a:xfrm>
            <a:off x="11564318" y="222225"/>
            <a:ext cx="456122" cy="716763"/>
          </a:xfrm>
          <a:prstGeom prst="rect">
            <a:avLst/>
          </a:prstGeom>
        </p:spPr>
      </p:pic>
    </p:spTree>
    <p:extLst>
      <p:ext uri="{BB962C8B-B14F-4D97-AF65-F5344CB8AC3E}">
        <p14:creationId xmlns:p14="http://schemas.microsoft.com/office/powerpoint/2010/main" val="2525479140"/>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62" r:id="rId3"/>
    <p:sldLayoutId id="2147483674" r:id="rId4"/>
    <p:sldLayoutId id="2147483663" r:id="rId5"/>
    <p:sldLayoutId id="2147483673" r:id="rId6"/>
    <p:sldLayoutId id="2147483666" r:id="rId7"/>
    <p:sldLayoutId id="2147483667" r:id="rId8"/>
    <p:sldLayoutId id="2147483676" r:id="rId9"/>
    <p:sldLayoutId id="2147483677" r:id="rId10"/>
  </p:sldLayoutIdLst>
  <p:txStyles>
    <p:titleStyle>
      <a:lvl1pPr algn="l" defTabSz="914400" rtl="0" eaLnBrk="1" latinLnBrk="0" hangingPunct="1">
        <a:lnSpc>
          <a:spcPct val="90000"/>
        </a:lnSpc>
        <a:spcBef>
          <a:spcPct val="0"/>
        </a:spcBef>
        <a:buNone/>
        <a:defRPr sz="3200" b="1" i="0" kern="1200">
          <a:solidFill>
            <a:schemeClr val="tx1"/>
          </a:solidFill>
          <a:latin typeface="Red Hat Display" panose="02010303040201060303" pitchFamily="2" charset="0"/>
          <a:ea typeface="Red Hat Display" panose="02010303040201060303" pitchFamily="2" charset="0"/>
          <a:cs typeface="Red Hat Display" panose="02010303040201060303" pitchFamily="2" charset="0"/>
        </a:defRPr>
      </a:lvl1pPr>
    </p:titleStyle>
    <p:bodyStyle>
      <a:lvl1pPr marL="176213" indent="-176213" algn="l" defTabSz="914400" rtl="0" eaLnBrk="1" latinLnBrk="0" hangingPunct="1">
        <a:lnSpc>
          <a:spcPct val="90000"/>
        </a:lnSpc>
        <a:spcBef>
          <a:spcPts val="1000"/>
        </a:spcBef>
        <a:buClr>
          <a:schemeClr val="accent1"/>
        </a:buClr>
        <a:buSzPct val="90000"/>
        <a:buFont typeface="Arial" panose="020B0604020202020204" pitchFamily="34" charset="0"/>
        <a:buChar char="•"/>
        <a:tabLst/>
        <a:defRPr sz="2600" b="0" i="0" kern="1200">
          <a:solidFill>
            <a:schemeClr val="tx1"/>
          </a:solidFill>
          <a:latin typeface="Red Hat Text" panose="02010303040201060303" pitchFamily="2" charset="0"/>
          <a:ea typeface="Red Hat Text" panose="02010303040201060303" pitchFamily="2" charset="0"/>
          <a:cs typeface="Red Hat Text" panose="02010303040201060303" pitchFamily="2" charset="0"/>
        </a:defRPr>
      </a:lvl1pPr>
      <a:lvl2pPr marL="635000" indent="-177800" algn="l" defTabSz="914400" rtl="0" eaLnBrk="1" latinLnBrk="0" hangingPunct="1">
        <a:lnSpc>
          <a:spcPct val="90000"/>
        </a:lnSpc>
        <a:spcBef>
          <a:spcPts val="500"/>
        </a:spcBef>
        <a:buFont typeface="Arial" panose="020B0604020202020204" pitchFamily="34" charset="0"/>
        <a:buChar char="•"/>
        <a:tabLst/>
        <a:defRPr sz="2100" b="0" i="0" kern="1200">
          <a:solidFill>
            <a:schemeClr val="tx1"/>
          </a:solidFill>
          <a:latin typeface="Red Hat Text" panose="02010303040201060303" pitchFamily="2" charset="0"/>
          <a:ea typeface="Red Hat Text" panose="02010303040201060303" pitchFamily="2" charset="0"/>
          <a:cs typeface="Red Hat Text" panose="02010303040201060303" pitchFamily="2" charset="0"/>
        </a:defRPr>
      </a:lvl2pPr>
      <a:lvl3pPr marL="1092200" indent="-177800" algn="l" defTabSz="914400" rtl="0" eaLnBrk="1" latinLnBrk="0" hangingPunct="1">
        <a:lnSpc>
          <a:spcPct val="90000"/>
        </a:lnSpc>
        <a:spcBef>
          <a:spcPts val="500"/>
        </a:spcBef>
        <a:buFont typeface="Arial" panose="020B0604020202020204" pitchFamily="34" charset="0"/>
        <a:buChar char="•"/>
        <a:tabLst/>
        <a:defRPr sz="2000" b="0" i="0" kern="1200">
          <a:solidFill>
            <a:schemeClr val="tx1"/>
          </a:solidFill>
          <a:latin typeface="Red Hat Text" panose="02010303040201060303" pitchFamily="2" charset="0"/>
          <a:ea typeface="Red Hat Text" panose="02010303040201060303" pitchFamily="2" charset="0"/>
          <a:cs typeface="Red Hat Text" panose="02010303040201060303" pitchFamily="2" charset="0"/>
        </a:defRPr>
      </a:lvl3pPr>
      <a:lvl4pPr marL="1543050" indent="-171450" algn="l" defTabSz="914400" rtl="0" eaLnBrk="1" latinLnBrk="0" hangingPunct="1">
        <a:lnSpc>
          <a:spcPct val="90000"/>
        </a:lnSpc>
        <a:spcBef>
          <a:spcPts val="500"/>
        </a:spcBef>
        <a:buFont typeface="Arial" panose="020B0604020202020204" pitchFamily="34" charset="0"/>
        <a:buChar char="•"/>
        <a:tabLst/>
        <a:defRPr sz="1800" b="0" i="0" kern="1200">
          <a:solidFill>
            <a:schemeClr val="tx1"/>
          </a:solidFill>
          <a:latin typeface="Red Hat Text" panose="02010303040201060303" pitchFamily="2" charset="0"/>
          <a:ea typeface="Red Hat Text" panose="02010303040201060303" pitchFamily="2" charset="0"/>
          <a:cs typeface="Red Hat Text" panose="02010303040201060303" pitchFamily="2" charset="0"/>
        </a:defRPr>
      </a:lvl4pPr>
      <a:lvl5pPr marL="2001838" indent="-173038" algn="l" defTabSz="914400" rtl="0" eaLnBrk="1" latinLnBrk="0" hangingPunct="1">
        <a:lnSpc>
          <a:spcPct val="90000"/>
        </a:lnSpc>
        <a:spcBef>
          <a:spcPts val="500"/>
        </a:spcBef>
        <a:buFont typeface="Arial" panose="020B0604020202020204" pitchFamily="34" charset="0"/>
        <a:buChar char="•"/>
        <a:tabLst/>
        <a:defRPr sz="1800" b="0" i="0" kern="1200">
          <a:solidFill>
            <a:schemeClr val="tx1"/>
          </a:solidFill>
          <a:latin typeface="Red Hat Text" panose="02010303040201060303" pitchFamily="2" charset="0"/>
          <a:ea typeface="Red Hat Text" panose="02010303040201060303" pitchFamily="2" charset="0"/>
          <a:cs typeface="Red Hat Text" panose="02010303040201060303"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2" userDrawn="1">
          <p15:clr>
            <a:srgbClr val="F26B43"/>
          </p15:clr>
        </p15:guide>
        <p15:guide id="2" pos="72" userDrawn="1">
          <p15:clr>
            <a:srgbClr val="F26B43"/>
          </p15:clr>
        </p15:guide>
        <p15:guide id="3" pos="7608" userDrawn="1">
          <p15:clr>
            <a:srgbClr val="F26B43"/>
          </p15:clr>
        </p15:guide>
        <p15:guide id="4" pos="312" userDrawn="1">
          <p15:clr>
            <a:srgbClr val="F26B43"/>
          </p15:clr>
        </p15:guide>
        <p15:guide id="5" pos="7248" userDrawn="1">
          <p15:clr>
            <a:srgbClr val="F26B43"/>
          </p15:clr>
        </p15:guide>
        <p15:guide id="6" orient="horz" pos="4248" userDrawn="1">
          <p15:clr>
            <a:srgbClr val="F26B43"/>
          </p15:clr>
        </p15:guide>
        <p15:guide id="7" orient="horz" pos="288" userDrawn="1">
          <p15:clr>
            <a:srgbClr val="F26B43"/>
          </p15:clr>
        </p15:guide>
        <p15:guide id="8" orient="horz" pos="960" userDrawn="1">
          <p15:clr>
            <a:srgbClr val="F26B43"/>
          </p15:clr>
        </p15:guide>
        <p15:guide id="9" pos="7032" userDrawn="1">
          <p15:clr>
            <a:srgbClr val="F26B43"/>
          </p15:clr>
        </p15:guide>
        <p15:guide id="10" pos="936" userDrawn="1">
          <p15:clr>
            <a:srgbClr val="F26B43"/>
          </p15:clr>
        </p15:guide>
        <p15:guide id="11" orient="horz" pos="1152" userDrawn="1">
          <p15:clr>
            <a:srgbClr val="F26B43"/>
          </p15:clr>
        </p15:guide>
        <p15:guide id="12" orient="horz" pos="396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docs.legis.wisconsin.gov/code/admin_code/uws" TargetMode="External"/><Relationship Id="rId7" Type="http://schemas.openxmlformats.org/officeDocument/2006/relationships/image" Target="../media/image6.png"/><Relationship Id="rId2" Type="http://schemas.openxmlformats.org/officeDocument/2006/relationships/hyperlink" Target="https://docs.legis.wisconsin.gov/statutes/statutes/36" TargetMode="External"/><Relationship Id="rId1" Type="http://schemas.openxmlformats.org/officeDocument/2006/relationships/slideLayout" Target="../slideLayouts/slideLayout3.xml"/><Relationship Id="rId6" Type="http://schemas.openxmlformats.org/officeDocument/2006/relationships/hyperlink" Target="http://policy.wisc.edu/" TargetMode="External"/><Relationship Id="rId5" Type="http://schemas.openxmlformats.org/officeDocument/2006/relationships/hyperlink" Target="https://policy.wisc.edu/library/UW-807" TargetMode="External"/><Relationship Id="rId4" Type="http://schemas.openxmlformats.org/officeDocument/2006/relationships/hyperlink" Target="https://www.wisconsin.edu/regents/policies/"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F297C0B-4763-30D7-E66D-507188FF5EFA}"/>
              </a:ext>
            </a:extLst>
          </p:cNvPr>
          <p:cNvSpPr>
            <a:spLocks noGrp="1"/>
          </p:cNvSpPr>
          <p:nvPr>
            <p:ph type="title"/>
          </p:nvPr>
        </p:nvSpPr>
        <p:spPr/>
        <p:txBody>
          <a:bodyPr/>
          <a:lstStyle/>
          <a:p>
            <a:r>
              <a:rPr lang="en-US" dirty="0"/>
              <a:t>The Faculty Appointment </a:t>
            </a:r>
            <a:br>
              <a:rPr lang="en-US" dirty="0"/>
            </a:br>
            <a:r>
              <a:rPr lang="en-US" dirty="0"/>
              <a:t>Life Cycle</a:t>
            </a:r>
          </a:p>
        </p:txBody>
      </p:sp>
      <p:sp>
        <p:nvSpPr>
          <p:cNvPr id="2" name="Text Placeholder 1">
            <a:extLst>
              <a:ext uri="{FF2B5EF4-FFF2-40B4-BE49-F238E27FC236}">
                <a16:creationId xmlns:a16="http://schemas.microsoft.com/office/drawing/2014/main" id="{FA512310-CD8C-22A8-3B35-C24D5EAE98EC}"/>
              </a:ext>
            </a:extLst>
          </p:cNvPr>
          <p:cNvSpPr>
            <a:spLocks noGrp="1"/>
          </p:cNvSpPr>
          <p:nvPr>
            <p:ph type="body" sz="quarter" idx="12"/>
          </p:nvPr>
        </p:nvSpPr>
        <p:spPr/>
        <p:txBody>
          <a:bodyPr/>
          <a:lstStyle/>
          <a:p>
            <a:endParaRPr lang="en-US"/>
          </a:p>
        </p:txBody>
      </p:sp>
      <p:sp>
        <p:nvSpPr>
          <p:cNvPr id="3" name="Text Placeholder 2">
            <a:extLst>
              <a:ext uri="{FF2B5EF4-FFF2-40B4-BE49-F238E27FC236}">
                <a16:creationId xmlns:a16="http://schemas.microsoft.com/office/drawing/2014/main" id="{B5E0781E-1943-2597-D18E-0E33F14C5675}"/>
              </a:ext>
            </a:extLst>
          </p:cNvPr>
          <p:cNvSpPr>
            <a:spLocks noGrp="1"/>
          </p:cNvSpPr>
          <p:nvPr>
            <p:ph type="body" sz="quarter" idx="13"/>
          </p:nvPr>
        </p:nvSpPr>
        <p:spPr/>
        <p:txBody>
          <a:bodyPr/>
          <a:lstStyle/>
          <a:p>
            <a:r>
              <a:rPr lang="en-US" dirty="0"/>
              <a:t>Heather Daniels, Secretary of the Faculty, UW-Madison</a:t>
            </a:r>
          </a:p>
        </p:txBody>
      </p:sp>
    </p:spTree>
    <p:extLst>
      <p:ext uri="{BB962C8B-B14F-4D97-AF65-F5344CB8AC3E}">
        <p14:creationId xmlns:p14="http://schemas.microsoft.com/office/powerpoint/2010/main" val="14877721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F1CC9-5C31-C31A-035E-96DFFF885C9E}"/>
              </a:ext>
            </a:extLst>
          </p:cNvPr>
          <p:cNvSpPr>
            <a:spLocks noGrp="1"/>
          </p:cNvSpPr>
          <p:nvPr>
            <p:ph type="title"/>
          </p:nvPr>
        </p:nvSpPr>
        <p:spPr/>
        <p:txBody>
          <a:bodyPr/>
          <a:lstStyle/>
          <a:p>
            <a:r>
              <a:rPr lang="en-US" dirty="0"/>
              <a:t>Setting the Tenure Clock Exercises</a:t>
            </a:r>
          </a:p>
        </p:txBody>
      </p:sp>
      <p:sp>
        <p:nvSpPr>
          <p:cNvPr id="3" name="Content Placeholder 2">
            <a:extLst>
              <a:ext uri="{FF2B5EF4-FFF2-40B4-BE49-F238E27FC236}">
                <a16:creationId xmlns:a16="http://schemas.microsoft.com/office/drawing/2014/main" id="{DB18BCA5-6A31-AFA4-CD79-89E9C601854C}"/>
              </a:ext>
            </a:extLst>
          </p:cNvPr>
          <p:cNvSpPr>
            <a:spLocks noGrp="1"/>
          </p:cNvSpPr>
          <p:nvPr>
            <p:ph sz="quarter" idx="13"/>
          </p:nvPr>
        </p:nvSpPr>
        <p:spPr/>
        <p:txBody>
          <a:bodyPr>
            <a:normAutofit lnSpcReduction="10000"/>
          </a:bodyPr>
          <a:lstStyle/>
          <a:p>
            <a:pPr lvl="1"/>
            <a:endParaRPr lang="en-US" dirty="0"/>
          </a:p>
          <a:p>
            <a:pPr marL="457200" lvl="1" indent="0">
              <a:buNone/>
            </a:pPr>
            <a:r>
              <a:rPr lang="en-US" dirty="0"/>
              <a:t>Appointment start date: August 19, 2024. Tenure clock is 6 years. 9-month appointment. 100% appointment</a:t>
            </a:r>
          </a:p>
          <a:p>
            <a:pPr marL="457200" lvl="1" indent="0">
              <a:buNone/>
            </a:pPr>
            <a:endParaRPr lang="en-US" dirty="0"/>
          </a:p>
          <a:p>
            <a:pPr marL="457200" lvl="1" indent="0">
              <a:buNone/>
            </a:pPr>
            <a:r>
              <a:rPr lang="en-US" dirty="0"/>
              <a:t>Choices:</a:t>
            </a:r>
          </a:p>
          <a:p>
            <a:pPr marL="457200" lvl="1" indent="0">
              <a:buNone/>
            </a:pPr>
            <a:r>
              <a:rPr lang="en-US" dirty="0">
                <a:highlight>
                  <a:srgbClr val="FFFF00"/>
                </a:highlight>
              </a:rPr>
              <a:t>A. Tenure Consideration Date: May 2030</a:t>
            </a:r>
          </a:p>
          <a:p>
            <a:pPr marL="457200" lvl="1" indent="0">
              <a:buNone/>
            </a:pPr>
            <a:r>
              <a:rPr lang="en-US" dirty="0">
                <a:highlight>
                  <a:srgbClr val="FFFF00"/>
                </a:highlight>
              </a:rPr>
              <a:t>Probationary End Date: May 2031</a:t>
            </a:r>
          </a:p>
          <a:p>
            <a:pPr marL="457200" lvl="1" indent="0">
              <a:buNone/>
            </a:pPr>
            <a:r>
              <a:rPr lang="en-US" dirty="0"/>
              <a:t>B. Tenure Consideration Date: June 2030</a:t>
            </a:r>
          </a:p>
          <a:p>
            <a:pPr marL="457200" lvl="1" indent="0">
              <a:buNone/>
            </a:pPr>
            <a:r>
              <a:rPr lang="en-US" dirty="0"/>
              <a:t>Probationary End Date: June 2031</a:t>
            </a:r>
          </a:p>
          <a:p>
            <a:pPr marL="457200" lvl="1" indent="0">
              <a:buNone/>
            </a:pPr>
            <a:r>
              <a:rPr lang="en-US" dirty="0"/>
              <a:t>C. Tenure Consideration Date: May 2029</a:t>
            </a:r>
          </a:p>
          <a:p>
            <a:pPr marL="457200" lvl="1" indent="0">
              <a:buNone/>
            </a:pPr>
            <a:r>
              <a:rPr lang="en-US" dirty="0"/>
              <a:t>Probationary End Date: May 2030</a:t>
            </a:r>
          </a:p>
          <a:p>
            <a:pPr marL="457200" lvl="1" indent="0">
              <a:buNone/>
            </a:pPr>
            <a:r>
              <a:rPr lang="en-US" dirty="0"/>
              <a:t>D. Tenure Consideration Date: May 2031</a:t>
            </a:r>
          </a:p>
          <a:p>
            <a:pPr marL="457200" lvl="1" indent="0">
              <a:buNone/>
            </a:pPr>
            <a:r>
              <a:rPr lang="en-US" dirty="0"/>
              <a:t>Probationary End Date: May 2032</a:t>
            </a:r>
          </a:p>
        </p:txBody>
      </p:sp>
      <p:sp>
        <p:nvSpPr>
          <p:cNvPr id="4" name="Text Placeholder 3">
            <a:extLst>
              <a:ext uri="{FF2B5EF4-FFF2-40B4-BE49-F238E27FC236}">
                <a16:creationId xmlns:a16="http://schemas.microsoft.com/office/drawing/2014/main" id="{0AC5DC9C-2598-0D3C-5913-247F6A37C1AA}"/>
              </a:ext>
            </a:extLst>
          </p:cNvPr>
          <p:cNvSpPr>
            <a:spLocks noGrp="1"/>
          </p:cNvSpPr>
          <p:nvPr>
            <p:ph type="body" sz="quarter" idx="14"/>
          </p:nvPr>
        </p:nvSpPr>
        <p:spPr>
          <a:xfrm>
            <a:off x="0" y="6498293"/>
            <a:ext cx="3350276" cy="352084"/>
          </a:xfrm>
        </p:spPr>
        <p:txBody>
          <a:bodyPr/>
          <a:lstStyle/>
          <a:p>
            <a:r>
              <a:rPr lang="en-US" dirty="0"/>
              <a:t>The Faculty Appointment Life Cycle</a:t>
            </a:r>
          </a:p>
        </p:txBody>
      </p:sp>
      <p:pic>
        <p:nvPicPr>
          <p:cNvPr id="6" name="Picture 5" descr="pencil icon">
            <a:extLst>
              <a:ext uri="{FF2B5EF4-FFF2-40B4-BE49-F238E27FC236}">
                <a16:creationId xmlns:a16="http://schemas.microsoft.com/office/drawing/2014/main" id="{66C8C4F9-3ED4-ED78-DA4A-E4E3ECD11C44}"/>
              </a:ext>
            </a:extLst>
          </p:cNvPr>
          <p:cNvPicPr>
            <a:picLocks noChangeAspect="1"/>
          </p:cNvPicPr>
          <p:nvPr/>
        </p:nvPicPr>
        <p:blipFill>
          <a:blip r:embed="rId2"/>
          <a:stretch>
            <a:fillRect/>
          </a:stretch>
        </p:blipFill>
        <p:spPr>
          <a:xfrm>
            <a:off x="8005346" y="717242"/>
            <a:ext cx="911412" cy="911412"/>
          </a:xfrm>
          <a:prstGeom prst="rect">
            <a:avLst/>
          </a:prstGeom>
        </p:spPr>
      </p:pic>
      <p:sp>
        <p:nvSpPr>
          <p:cNvPr id="5" name="Arrow: Right 4">
            <a:extLst>
              <a:ext uri="{FF2B5EF4-FFF2-40B4-BE49-F238E27FC236}">
                <a16:creationId xmlns:a16="http://schemas.microsoft.com/office/drawing/2014/main" id="{3040D273-BAF3-B5CD-FCFA-305D1EC37E0C}"/>
              </a:ext>
            </a:extLst>
          </p:cNvPr>
          <p:cNvSpPr/>
          <p:nvPr/>
        </p:nvSpPr>
        <p:spPr>
          <a:xfrm>
            <a:off x="970384" y="3429000"/>
            <a:ext cx="811763" cy="49918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075711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F1CC9-5C31-C31A-035E-96DFFF885C9E}"/>
              </a:ext>
            </a:extLst>
          </p:cNvPr>
          <p:cNvSpPr>
            <a:spLocks noGrp="1"/>
          </p:cNvSpPr>
          <p:nvPr>
            <p:ph type="title"/>
          </p:nvPr>
        </p:nvSpPr>
        <p:spPr/>
        <p:txBody>
          <a:bodyPr/>
          <a:lstStyle/>
          <a:p>
            <a:r>
              <a:rPr lang="en-US" dirty="0"/>
              <a:t>Setting the Tenure Clock Exercises</a:t>
            </a:r>
          </a:p>
        </p:txBody>
      </p:sp>
      <p:sp>
        <p:nvSpPr>
          <p:cNvPr id="3" name="Content Placeholder 2">
            <a:extLst>
              <a:ext uri="{FF2B5EF4-FFF2-40B4-BE49-F238E27FC236}">
                <a16:creationId xmlns:a16="http://schemas.microsoft.com/office/drawing/2014/main" id="{DB18BCA5-6A31-AFA4-CD79-89E9C601854C}"/>
              </a:ext>
            </a:extLst>
          </p:cNvPr>
          <p:cNvSpPr>
            <a:spLocks noGrp="1"/>
          </p:cNvSpPr>
          <p:nvPr>
            <p:ph sz="quarter" idx="13"/>
          </p:nvPr>
        </p:nvSpPr>
        <p:spPr/>
        <p:txBody>
          <a:bodyPr>
            <a:normAutofit lnSpcReduction="10000"/>
          </a:bodyPr>
          <a:lstStyle/>
          <a:p>
            <a:pPr lvl="1"/>
            <a:endParaRPr lang="en-US" dirty="0"/>
          </a:p>
          <a:p>
            <a:pPr marL="457200" lvl="1" indent="0">
              <a:buNone/>
            </a:pPr>
            <a:r>
              <a:rPr lang="en-US" dirty="0"/>
              <a:t>Appointment start date: January 1, 2025. Tenure clock is 3 years. 9-month appointment. 100% appointment</a:t>
            </a:r>
          </a:p>
          <a:p>
            <a:pPr marL="457200" lvl="1" indent="0">
              <a:buNone/>
            </a:pPr>
            <a:endParaRPr lang="en-US" dirty="0"/>
          </a:p>
          <a:p>
            <a:pPr marL="457200" lvl="1" indent="0">
              <a:buNone/>
            </a:pPr>
            <a:r>
              <a:rPr lang="en-US" dirty="0"/>
              <a:t>Choices :</a:t>
            </a:r>
          </a:p>
          <a:p>
            <a:pPr marL="457200" lvl="1" indent="0">
              <a:buNone/>
            </a:pPr>
            <a:r>
              <a:rPr lang="en-US" dirty="0"/>
              <a:t>A. Tenure Consideration Date: May 2026</a:t>
            </a:r>
          </a:p>
          <a:p>
            <a:pPr marL="457200" lvl="1" indent="0">
              <a:buNone/>
            </a:pPr>
            <a:r>
              <a:rPr lang="en-US" dirty="0"/>
              <a:t>Probationary End Date: May 2027</a:t>
            </a:r>
          </a:p>
          <a:p>
            <a:pPr marL="457200" lvl="1" indent="0">
              <a:buNone/>
            </a:pPr>
            <a:r>
              <a:rPr lang="en-US" dirty="0"/>
              <a:t>B. Tenure Consideration Date: December 2028</a:t>
            </a:r>
          </a:p>
          <a:p>
            <a:pPr marL="457200" lvl="1" indent="0">
              <a:buNone/>
            </a:pPr>
            <a:r>
              <a:rPr lang="en-US" dirty="0"/>
              <a:t>Probationary End Date: December 2029</a:t>
            </a:r>
          </a:p>
          <a:p>
            <a:pPr marL="457200" lvl="1" indent="0">
              <a:buNone/>
            </a:pPr>
            <a:r>
              <a:rPr lang="en-US" dirty="0"/>
              <a:t>C. Tenure Consideration Date: December 2027</a:t>
            </a:r>
          </a:p>
          <a:p>
            <a:pPr marL="457200" lvl="1" indent="0">
              <a:buNone/>
            </a:pPr>
            <a:r>
              <a:rPr lang="en-US" dirty="0"/>
              <a:t>Probationary End Date: December 2028</a:t>
            </a:r>
          </a:p>
          <a:p>
            <a:pPr marL="457200" lvl="1" indent="0">
              <a:buNone/>
            </a:pPr>
            <a:r>
              <a:rPr lang="en-US" dirty="0"/>
              <a:t>D. Tenure Consideration Date: May 2028</a:t>
            </a:r>
          </a:p>
          <a:p>
            <a:pPr marL="457200" lvl="1" indent="0">
              <a:buNone/>
            </a:pPr>
            <a:r>
              <a:rPr lang="en-US" dirty="0"/>
              <a:t>Probationary End Date: May 2029</a:t>
            </a:r>
          </a:p>
        </p:txBody>
      </p:sp>
      <p:sp>
        <p:nvSpPr>
          <p:cNvPr id="4" name="Text Placeholder 3">
            <a:extLst>
              <a:ext uri="{FF2B5EF4-FFF2-40B4-BE49-F238E27FC236}">
                <a16:creationId xmlns:a16="http://schemas.microsoft.com/office/drawing/2014/main" id="{0AC5DC9C-2598-0D3C-5913-247F6A37C1AA}"/>
              </a:ext>
            </a:extLst>
          </p:cNvPr>
          <p:cNvSpPr>
            <a:spLocks noGrp="1"/>
          </p:cNvSpPr>
          <p:nvPr>
            <p:ph type="body" sz="quarter" idx="14"/>
          </p:nvPr>
        </p:nvSpPr>
        <p:spPr>
          <a:xfrm>
            <a:off x="0" y="6498293"/>
            <a:ext cx="3350276" cy="352084"/>
          </a:xfrm>
        </p:spPr>
        <p:txBody>
          <a:bodyPr/>
          <a:lstStyle/>
          <a:p>
            <a:r>
              <a:rPr lang="en-US" dirty="0"/>
              <a:t>The Faculty Appointment Life Cycle</a:t>
            </a:r>
          </a:p>
        </p:txBody>
      </p:sp>
      <p:pic>
        <p:nvPicPr>
          <p:cNvPr id="6" name="Picture 5" descr="pencil icon">
            <a:extLst>
              <a:ext uri="{FF2B5EF4-FFF2-40B4-BE49-F238E27FC236}">
                <a16:creationId xmlns:a16="http://schemas.microsoft.com/office/drawing/2014/main" id="{66C8C4F9-3ED4-ED78-DA4A-E4E3ECD11C44}"/>
              </a:ext>
            </a:extLst>
          </p:cNvPr>
          <p:cNvPicPr>
            <a:picLocks noChangeAspect="1"/>
          </p:cNvPicPr>
          <p:nvPr/>
        </p:nvPicPr>
        <p:blipFill>
          <a:blip r:embed="rId2"/>
          <a:stretch>
            <a:fillRect/>
          </a:stretch>
        </p:blipFill>
        <p:spPr>
          <a:xfrm>
            <a:off x="8005346" y="717242"/>
            <a:ext cx="911412" cy="911412"/>
          </a:xfrm>
          <a:prstGeom prst="rect">
            <a:avLst/>
          </a:prstGeom>
        </p:spPr>
      </p:pic>
    </p:spTree>
    <p:extLst>
      <p:ext uri="{BB962C8B-B14F-4D97-AF65-F5344CB8AC3E}">
        <p14:creationId xmlns:p14="http://schemas.microsoft.com/office/powerpoint/2010/main" val="42448097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F1CC9-5C31-C31A-035E-96DFFF885C9E}"/>
              </a:ext>
            </a:extLst>
          </p:cNvPr>
          <p:cNvSpPr>
            <a:spLocks noGrp="1"/>
          </p:cNvSpPr>
          <p:nvPr>
            <p:ph type="title"/>
          </p:nvPr>
        </p:nvSpPr>
        <p:spPr/>
        <p:txBody>
          <a:bodyPr/>
          <a:lstStyle/>
          <a:p>
            <a:r>
              <a:rPr lang="en-US" dirty="0"/>
              <a:t>Setting the Tenure Clock Exercises</a:t>
            </a:r>
          </a:p>
        </p:txBody>
      </p:sp>
      <p:sp>
        <p:nvSpPr>
          <p:cNvPr id="3" name="Content Placeholder 2">
            <a:extLst>
              <a:ext uri="{FF2B5EF4-FFF2-40B4-BE49-F238E27FC236}">
                <a16:creationId xmlns:a16="http://schemas.microsoft.com/office/drawing/2014/main" id="{DB18BCA5-6A31-AFA4-CD79-89E9C601854C}"/>
              </a:ext>
            </a:extLst>
          </p:cNvPr>
          <p:cNvSpPr>
            <a:spLocks noGrp="1"/>
          </p:cNvSpPr>
          <p:nvPr>
            <p:ph sz="quarter" idx="13"/>
          </p:nvPr>
        </p:nvSpPr>
        <p:spPr/>
        <p:txBody>
          <a:bodyPr>
            <a:normAutofit lnSpcReduction="10000"/>
          </a:bodyPr>
          <a:lstStyle/>
          <a:p>
            <a:pPr lvl="1"/>
            <a:endParaRPr lang="en-US" dirty="0"/>
          </a:p>
          <a:p>
            <a:pPr marL="457200" lvl="1" indent="0">
              <a:buNone/>
            </a:pPr>
            <a:r>
              <a:rPr lang="en-US" dirty="0"/>
              <a:t>Appointment start date: January 1, 2025. Tenure clock is 3 years. 9-month appointment. 100% appointment</a:t>
            </a:r>
          </a:p>
          <a:p>
            <a:pPr marL="457200" lvl="1" indent="0">
              <a:buNone/>
            </a:pPr>
            <a:endParaRPr lang="en-US" dirty="0"/>
          </a:p>
          <a:p>
            <a:pPr marL="457200" lvl="1" indent="0">
              <a:buNone/>
            </a:pPr>
            <a:r>
              <a:rPr lang="en-US" dirty="0"/>
              <a:t>Choices:</a:t>
            </a:r>
          </a:p>
          <a:p>
            <a:pPr marL="457200" lvl="1" indent="0">
              <a:buNone/>
            </a:pPr>
            <a:r>
              <a:rPr lang="en-US" dirty="0"/>
              <a:t>A. Tenure Consideration Date: May 2030</a:t>
            </a:r>
          </a:p>
          <a:p>
            <a:pPr marL="457200" lvl="1" indent="0">
              <a:buNone/>
            </a:pPr>
            <a:r>
              <a:rPr lang="en-US" dirty="0"/>
              <a:t>Probationary End Date: May 2031</a:t>
            </a:r>
          </a:p>
          <a:p>
            <a:pPr marL="457200" lvl="1" indent="0">
              <a:buNone/>
            </a:pPr>
            <a:r>
              <a:rPr lang="en-US" dirty="0"/>
              <a:t>B. Tenure Consideration Date: June 2030</a:t>
            </a:r>
          </a:p>
          <a:p>
            <a:pPr marL="457200" lvl="1" indent="0">
              <a:buNone/>
            </a:pPr>
            <a:r>
              <a:rPr lang="en-US" dirty="0"/>
              <a:t>Probationary End Date: June 2031</a:t>
            </a:r>
          </a:p>
          <a:p>
            <a:pPr marL="457200" lvl="1" indent="0">
              <a:buNone/>
            </a:pPr>
            <a:r>
              <a:rPr lang="en-US" dirty="0">
                <a:highlight>
                  <a:srgbClr val="FFFF00"/>
                </a:highlight>
              </a:rPr>
              <a:t>C. Tenure Consideration Date: May 2029</a:t>
            </a:r>
          </a:p>
          <a:p>
            <a:pPr marL="457200" lvl="1" indent="0">
              <a:buNone/>
            </a:pPr>
            <a:r>
              <a:rPr lang="en-US" dirty="0">
                <a:highlight>
                  <a:srgbClr val="FFFF00"/>
                </a:highlight>
              </a:rPr>
              <a:t>Probationary End Date: May 2030</a:t>
            </a:r>
          </a:p>
          <a:p>
            <a:pPr marL="457200" lvl="1" indent="0">
              <a:buNone/>
            </a:pPr>
            <a:r>
              <a:rPr lang="en-US" dirty="0"/>
              <a:t>D. Tenure Consideration Date: May 2031</a:t>
            </a:r>
          </a:p>
          <a:p>
            <a:pPr marL="457200" lvl="1" indent="0">
              <a:buNone/>
            </a:pPr>
            <a:r>
              <a:rPr lang="en-US" dirty="0"/>
              <a:t>Probationary End Date: May 2032</a:t>
            </a:r>
          </a:p>
        </p:txBody>
      </p:sp>
      <p:sp>
        <p:nvSpPr>
          <p:cNvPr id="4" name="Text Placeholder 3">
            <a:extLst>
              <a:ext uri="{FF2B5EF4-FFF2-40B4-BE49-F238E27FC236}">
                <a16:creationId xmlns:a16="http://schemas.microsoft.com/office/drawing/2014/main" id="{0AC5DC9C-2598-0D3C-5913-247F6A37C1AA}"/>
              </a:ext>
            </a:extLst>
          </p:cNvPr>
          <p:cNvSpPr>
            <a:spLocks noGrp="1"/>
          </p:cNvSpPr>
          <p:nvPr>
            <p:ph type="body" sz="quarter" idx="14"/>
          </p:nvPr>
        </p:nvSpPr>
        <p:spPr>
          <a:xfrm>
            <a:off x="0" y="6498293"/>
            <a:ext cx="3350276" cy="352084"/>
          </a:xfrm>
        </p:spPr>
        <p:txBody>
          <a:bodyPr/>
          <a:lstStyle/>
          <a:p>
            <a:r>
              <a:rPr lang="en-US" dirty="0"/>
              <a:t>The Faculty Appointment Life Cycle</a:t>
            </a:r>
          </a:p>
        </p:txBody>
      </p:sp>
      <p:pic>
        <p:nvPicPr>
          <p:cNvPr id="6" name="Picture 5" descr="pencil icon">
            <a:extLst>
              <a:ext uri="{FF2B5EF4-FFF2-40B4-BE49-F238E27FC236}">
                <a16:creationId xmlns:a16="http://schemas.microsoft.com/office/drawing/2014/main" id="{66C8C4F9-3ED4-ED78-DA4A-E4E3ECD11C44}"/>
              </a:ext>
            </a:extLst>
          </p:cNvPr>
          <p:cNvPicPr>
            <a:picLocks noChangeAspect="1"/>
          </p:cNvPicPr>
          <p:nvPr/>
        </p:nvPicPr>
        <p:blipFill>
          <a:blip r:embed="rId2"/>
          <a:stretch>
            <a:fillRect/>
          </a:stretch>
        </p:blipFill>
        <p:spPr>
          <a:xfrm>
            <a:off x="8005346" y="717242"/>
            <a:ext cx="911412" cy="911412"/>
          </a:xfrm>
          <a:prstGeom prst="rect">
            <a:avLst/>
          </a:prstGeom>
        </p:spPr>
      </p:pic>
      <p:sp>
        <p:nvSpPr>
          <p:cNvPr id="5" name="Arrow: Right 4">
            <a:extLst>
              <a:ext uri="{FF2B5EF4-FFF2-40B4-BE49-F238E27FC236}">
                <a16:creationId xmlns:a16="http://schemas.microsoft.com/office/drawing/2014/main" id="{BA76656B-CFB5-219F-577D-280DDF9D92C4}"/>
              </a:ext>
            </a:extLst>
          </p:cNvPr>
          <p:cNvSpPr/>
          <p:nvPr/>
        </p:nvSpPr>
        <p:spPr>
          <a:xfrm>
            <a:off x="991378" y="4660641"/>
            <a:ext cx="811763" cy="49918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261597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F1CC9-5C31-C31A-035E-96DFFF885C9E}"/>
              </a:ext>
            </a:extLst>
          </p:cNvPr>
          <p:cNvSpPr>
            <a:spLocks noGrp="1"/>
          </p:cNvSpPr>
          <p:nvPr>
            <p:ph type="title"/>
          </p:nvPr>
        </p:nvSpPr>
        <p:spPr/>
        <p:txBody>
          <a:bodyPr/>
          <a:lstStyle/>
          <a:p>
            <a:r>
              <a:rPr lang="en-US" dirty="0"/>
              <a:t>Setting the Tenure Clock Exercises</a:t>
            </a:r>
          </a:p>
        </p:txBody>
      </p:sp>
      <p:sp>
        <p:nvSpPr>
          <p:cNvPr id="3" name="Content Placeholder 2">
            <a:extLst>
              <a:ext uri="{FF2B5EF4-FFF2-40B4-BE49-F238E27FC236}">
                <a16:creationId xmlns:a16="http://schemas.microsoft.com/office/drawing/2014/main" id="{DB18BCA5-6A31-AFA4-CD79-89E9C601854C}"/>
              </a:ext>
            </a:extLst>
          </p:cNvPr>
          <p:cNvSpPr>
            <a:spLocks noGrp="1"/>
          </p:cNvSpPr>
          <p:nvPr>
            <p:ph sz="quarter" idx="13"/>
          </p:nvPr>
        </p:nvSpPr>
        <p:spPr/>
        <p:txBody>
          <a:bodyPr>
            <a:normAutofit lnSpcReduction="10000"/>
          </a:bodyPr>
          <a:lstStyle/>
          <a:p>
            <a:pPr lvl="1"/>
            <a:endParaRPr lang="en-US" dirty="0"/>
          </a:p>
          <a:p>
            <a:pPr marL="457200" lvl="1" indent="0">
              <a:buNone/>
            </a:pPr>
            <a:r>
              <a:rPr lang="en-US" dirty="0"/>
              <a:t>Appointment start date: November 1, 2024. Tenure clock is 6 years. 12-month appointment. 100% appointment</a:t>
            </a:r>
          </a:p>
          <a:p>
            <a:pPr marL="457200" lvl="1" indent="0">
              <a:buNone/>
            </a:pPr>
            <a:endParaRPr lang="en-US" dirty="0"/>
          </a:p>
          <a:p>
            <a:pPr marL="457200" lvl="1" indent="0">
              <a:buNone/>
            </a:pPr>
            <a:r>
              <a:rPr lang="en-US" dirty="0"/>
              <a:t>Choices:</a:t>
            </a:r>
          </a:p>
          <a:p>
            <a:pPr marL="457200" lvl="1" indent="0">
              <a:buNone/>
            </a:pPr>
            <a:r>
              <a:rPr lang="en-US" dirty="0"/>
              <a:t>A. Tenure Consideration Date: December 2030</a:t>
            </a:r>
          </a:p>
          <a:p>
            <a:pPr marL="457200" lvl="1" indent="0">
              <a:buNone/>
            </a:pPr>
            <a:r>
              <a:rPr lang="en-US" dirty="0"/>
              <a:t>Probationary End Date: December 2031</a:t>
            </a:r>
          </a:p>
          <a:p>
            <a:pPr marL="457200" lvl="1" indent="0">
              <a:buNone/>
            </a:pPr>
            <a:r>
              <a:rPr lang="en-US" dirty="0"/>
              <a:t>B. Tenure Consideration Date: June 3030</a:t>
            </a:r>
          </a:p>
          <a:p>
            <a:pPr marL="457200" lvl="1" indent="0">
              <a:buNone/>
            </a:pPr>
            <a:r>
              <a:rPr lang="en-US" dirty="0"/>
              <a:t>Probationary End Date: June 3031</a:t>
            </a:r>
          </a:p>
          <a:p>
            <a:pPr marL="457200" lvl="1" indent="0">
              <a:buNone/>
            </a:pPr>
            <a:r>
              <a:rPr lang="en-US" dirty="0"/>
              <a:t>C. Tenure Consideration Date: December 2031</a:t>
            </a:r>
          </a:p>
          <a:p>
            <a:pPr marL="457200" lvl="1" indent="0">
              <a:buNone/>
            </a:pPr>
            <a:r>
              <a:rPr lang="en-US" dirty="0"/>
              <a:t>Probationary End Date: December 2032</a:t>
            </a:r>
          </a:p>
          <a:p>
            <a:pPr marL="457200" lvl="1" indent="0">
              <a:buNone/>
            </a:pPr>
            <a:r>
              <a:rPr lang="en-US" dirty="0"/>
              <a:t>D. Tenure Consideration Date: June 2031</a:t>
            </a:r>
          </a:p>
          <a:p>
            <a:pPr marL="457200" lvl="1" indent="0">
              <a:buNone/>
            </a:pPr>
            <a:r>
              <a:rPr lang="en-US" dirty="0"/>
              <a:t>Probationary End Date: June 2032</a:t>
            </a:r>
          </a:p>
        </p:txBody>
      </p:sp>
      <p:sp>
        <p:nvSpPr>
          <p:cNvPr id="4" name="Text Placeholder 3">
            <a:extLst>
              <a:ext uri="{FF2B5EF4-FFF2-40B4-BE49-F238E27FC236}">
                <a16:creationId xmlns:a16="http://schemas.microsoft.com/office/drawing/2014/main" id="{0AC5DC9C-2598-0D3C-5913-247F6A37C1AA}"/>
              </a:ext>
            </a:extLst>
          </p:cNvPr>
          <p:cNvSpPr>
            <a:spLocks noGrp="1"/>
          </p:cNvSpPr>
          <p:nvPr>
            <p:ph type="body" sz="quarter" idx="14"/>
          </p:nvPr>
        </p:nvSpPr>
        <p:spPr>
          <a:xfrm>
            <a:off x="0" y="6498293"/>
            <a:ext cx="3350276" cy="352084"/>
          </a:xfrm>
        </p:spPr>
        <p:txBody>
          <a:bodyPr/>
          <a:lstStyle/>
          <a:p>
            <a:r>
              <a:rPr lang="en-US" dirty="0"/>
              <a:t>The Faculty Appointment Life Cycle</a:t>
            </a:r>
          </a:p>
        </p:txBody>
      </p:sp>
      <p:pic>
        <p:nvPicPr>
          <p:cNvPr id="6" name="Picture 5" descr="pencil icon">
            <a:extLst>
              <a:ext uri="{FF2B5EF4-FFF2-40B4-BE49-F238E27FC236}">
                <a16:creationId xmlns:a16="http://schemas.microsoft.com/office/drawing/2014/main" id="{66C8C4F9-3ED4-ED78-DA4A-E4E3ECD11C44}"/>
              </a:ext>
            </a:extLst>
          </p:cNvPr>
          <p:cNvPicPr>
            <a:picLocks noChangeAspect="1"/>
          </p:cNvPicPr>
          <p:nvPr/>
        </p:nvPicPr>
        <p:blipFill>
          <a:blip r:embed="rId2"/>
          <a:stretch>
            <a:fillRect/>
          </a:stretch>
        </p:blipFill>
        <p:spPr>
          <a:xfrm>
            <a:off x="8005346" y="717242"/>
            <a:ext cx="911412" cy="911412"/>
          </a:xfrm>
          <a:prstGeom prst="rect">
            <a:avLst/>
          </a:prstGeom>
        </p:spPr>
      </p:pic>
    </p:spTree>
    <p:extLst>
      <p:ext uri="{BB962C8B-B14F-4D97-AF65-F5344CB8AC3E}">
        <p14:creationId xmlns:p14="http://schemas.microsoft.com/office/powerpoint/2010/main" val="1399381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F1CC9-5C31-C31A-035E-96DFFF885C9E}"/>
              </a:ext>
            </a:extLst>
          </p:cNvPr>
          <p:cNvSpPr>
            <a:spLocks noGrp="1"/>
          </p:cNvSpPr>
          <p:nvPr>
            <p:ph type="title"/>
          </p:nvPr>
        </p:nvSpPr>
        <p:spPr/>
        <p:txBody>
          <a:bodyPr/>
          <a:lstStyle/>
          <a:p>
            <a:r>
              <a:rPr lang="en-US" dirty="0"/>
              <a:t>Setting the Tenure Clock Exercises</a:t>
            </a:r>
          </a:p>
        </p:txBody>
      </p:sp>
      <p:sp>
        <p:nvSpPr>
          <p:cNvPr id="3" name="Content Placeholder 2">
            <a:extLst>
              <a:ext uri="{FF2B5EF4-FFF2-40B4-BE49-F238E27FC236}">
                <a16:creationId xmlns:a16="http://schemas.microsoft.com/office/drawing/2014/main" id="{DB18BCA5-6A31-AFA4-CD79-89E9C601854C}"/>
              </a:ext>
            </a:extLst>
          </p:cNvPr>
          <p:cNvSpPr>
            <a:spLocks noGrp="1"/>
          </p:cNvSpPr>
          <p:nvPr>
            <p:ph sz="quarter" idx="13"/>
          </p:nvPr>
        </p:nvSpPr>
        <p:spPr/>
        <p:txBody>
          <a:bodyPr>
            <a:normAutofit lnSpcReduction="10000"/>
          </a:bodyPr>
          <a:lstStyle/>
          <a:p>
            <a:pPr lvl="1"/>
            <a:endParaRPr lang="en-US" dirty="0"/>
          </a:p>
          <a:p>
            <a:pPr marL="457200" lvl="1" indent="0">
              <a:buNone/>
            </a:pPr>
            <a:r>
              <a:rPr lang="en-US" dirty="0"/>
              <a:t>Appointment start date: November 1, 2024. Tenure clock is 6 years. 12-month appointment. 100% appointment</a:t>
            </a:r>
          </a:p>
          <a:p>
            <a:pPr marL="457200" lvl="1" indent="0">
              <a:buNone/>
            </a:pPr>
            <a:endParaRPr lang="en-US" dirty="0"/>
          </a:p>
          <a:p>
            <a:pPr marL="457200" lvl="1" indent="0">
              <a:buNone/>
            </a:pPr>
            <a:r>
              <a:rPr lang="en-US" dirty="0"/>
              <a:t>Choices:</a:t>
            </a:r>
          </a:p>
          <a:p>
            <a:pPr marL="457200" lvl="1" indent="0">
              <a:buNone/>
            </a:pPr>
            <a:r>
              <a:rPr lang="en-US" dirty="0"/>
              <a:t>A. Tenure Consideration Date: December 2030</a:t>
            </a:r>
          </a:p>
          <a:p>
            <a:pPr marL="457200" lvl="1" indent="0">
              <a:buNone/>
            </a:pPr>
            <a:r>
              <a:rPr lang="en-US" dirty="0"/>
              <a:t>Probationary End Date: December 2031</a:t>
            </a:r>
          </a:p>
          <a:p>
            <a:pPr marL="457200" lvl="1" indent="0">
              <a:buNone/>
            </a:pPr>
            <a:r>
              <a:rPr lang="en-US" dirty="0">
                <a:highlight>
                  <a:srgbClr val="FFFF00"/>
                </a:highlight>
              </a:rPr>
              <a:t>B. Tenure Consideration Date: June 3030</a:t>
            </a:r>
          </a:p>
          <a:p>
            <a:pPr marL="457200" lvl="1" indent="0">
              <a:buNone/>
            </a:pPr>
            <a:r>
              <a:rPr lang="en-US" dirty="0">
                <a:highlight>
                  <a:srgbClr val="FFFF00"/>
                </a:highlight>
              </a:rPr>
              <a:t>Probationary End Date: June 3031</a:t>
            </a:r>
          </a:p>
          <a:p>
            <a:pPr marL="457200" lvl="1" indent="0">
              <a:buNone/>
            </a:pPr>
            <a:r>
              <a:rPr lang="en-US" dirty="0"/>
              <a:t>C. Tenure Consideration Date: December 2031</a:t>
            </a:r>
          </a:p>
          <a:p>
            <a:pPr marL="457200" lvl="1" indent="0">
              <a:buNone/>
            </a:pPr>
            <a:r>
              <a:rPr lang="en-US" dirty="0"/>
              <a:t>Probationary End Date: December 2032</a:t>
            </a:r>
          </a:p>
          <a:p>
            <a:pPr marL="457200" lvl="1" indent="0">
              <a:buNone/>
            </a:pPr>
            <a:r>
              <a:rPr lang="en-US" dirty="0"/>
              <a:t>D. Tenure Consideration Date: June 2031</a:t>
            </a:r>
          </a:p>
          <a:p>
            <a:pPr marL="457200" lvl="1" indent="0">
              <a:buNone/>
            </a:pPr>
            <a:r>
              <a:rPr lang="en-US" dirty="0"/>
              <a:t>Probationary End Date: June 2032</a:t>
            </a:r>
          </a:p>
        </p:txBody>
      </p:sp>
      <p:sp>
        <p:nvSpPr>
          <p:cNvPr id="4" name="Text Placeholder 3">
            <a:extLst>
              <a:ext uri="{FF2B5EF4-FFF2-40B4-BE49-F238E27FC236}">
                <a16:creationId xmlns:a16="http://schemas.microsoft.com/office/drawing/2014/main" id="{0AC5DC9C-2598-0D3C-5913-247F6A37C1AA}"/>
              </a:ext>
            </a:extLst>
          </p:cNvPr>
          <p:cNvSpPr>
            <a:spLocks noGrp="1"/>
          </p:cNvSpPr>
          <p:nvPr>
            <p:ph type="body" sz="quarter" idx="14"/>
          </p:nvPr>
        </p:nvSpPr>
        <p:spPr>
          <a:xfrm>
            <a:off x="0" y="6498293"/>
            <a:ext cx="3350276" cy="352084"/>
          </a:xfrm>
        </p:spPr>
        <p:txBody>
          <a:bodyPr/>
          <a:lstStyle/>
          <a:p>
            <a:r>
              <a:rPr lang="en-US" dirty="0"/>
              <a:t>The Faculty Appointment Life Cycle</a:t>
            </a:r>
          </a:p>
        </p:txBody>
      </p:sp>
      <p:pic>
        <p:nvPicPr>
          <p:cNvPr id="6" name="Picture 5" descr="pencil icon">
            <a:extLst>
              <a:ext uri="{FF2B5EF4-FFF2-40B4-BE49-F238E27FC236}">
                <a16:creationId xmlns:a16="http://schemas.microsoft.com/office/drawing/2014/main" id="{66C8C4F9-3ED4-ED78-DA4A-E4E3ECD11C44}"/>
              </a:ext>
            </a:extLst>
          </p:cNvPr>
          <p:cNvPicPr>
            <a:picLocks noChangeAspect="1"/>
          </p:cNvPicPr>
          <p:nvPr/>
        </p:nvPicPr>
        <p:blipFill>
          <a:blip r:embed="rId2"/>
          <a:stretch>
            <a:fillRect/>
          </a:stretch>
        </p:blipFill>
        <p:spPr>
          <a:xfrm>
            <a:off x="8005346" y="717242"/>
            <a:ext cx="911412" cy="911412"/>
          </a:xfrm>
          <a:prstGeom prst="rect">
            <a:avLst/>
          </a:prstGeom>
        </p:spPr>
      </p:pic>
      <p:sp>
        <p:nvSpPr>
          <p:cNvPr id="5" name="Arrow: Right 4">
            <a:extLst>
              <a:ext uri="{FF2B5EF4-FFF2-40B4-BE49-F238E27FC236}">
                <a16:creationId xmlns:a16="http://schemas.microsoft.com/office/drawing/2014/main" id="{3E255CDE-C993-8D7F-43FF-B029FC30F810}"/>
              </a:ext>
            </a:extLst>
          </p:cNvPr>
          <p:cNvSpPr/>
          <p:nvPr/>
        </p:nvSpPr>
        <p:spPr>
          <a:xfrm>
            <a:off x="991378" y="4063473"/>
            <a:ext cx="811763" cy="49918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821688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F1CC9-5C31-C31A-035E-96DFFF885C9E}"/>
              </a:ext>
            </a:extLst>
          </p:cNvPr>
          <p:cNvSpPr>
            <a:spLocks noGrp="1"/>
          </p:cNvSpPr>
          <p:nvPr>
            <p:ph type="title"/>
          </p:nvPr>
        </p:nvSpPr>
        <p:spPr/>
        <p:txBody>
          <a:bodyPr/>
          <a:lstStyle/>
          <a:p>
            <a:r>
              <a:rPr lang="en-US" dirty="0"/>
              <a:t>Extending the Tenure Clock</a:t>
            </a:r>
          </a:p>
        </p:txBody>
      </p:sp>
      <p:sp>
        <p:nvSpPr>
          <p:cNvPr id="3" name="Content Placeholder 2">
            <a:extLst>
              <a:ext uri="{FF2B5EF4-FFF2-40B4-BE49-F238E27FC236}">
                <a16:creationId xmlns:a16="http://schemas.microsoft.com/office/drawing/2014/main" id="{DB18BCA5-6A31-AFA4-CD79-89E9C601854C}"/>
              </a:ext>
            </a:extLst>
          </p:cNvPr>
          <p:cNvSpPr>
            <a:spLocks noGrp="1"/>
          </p:cNvSpPr>
          <p:nvPr>
            <p:ph sz="quarter" idx="13"/>
          </p:nvPr>
        </p:nvSpPr>
        <p:spPr/>
        <p:txBody>
          <a:bodyPr>
            <a:normAutofit fontScale="70000" lnSpcReduction="20000"/>
          </a:bodyPr>
          <a:lstStyle/>
          <a:p>
            <a:pPr>
              <a:lnSpc>
                <a:spcPct val="120000"/>
              </a:lnSpc>
            </a:pPr>
            <a:r>
              <a:rPr lang="en-US" dirty="0"/>
              <a:t>There are various reasons a tenure clock may be extended (FPP Chapter 7). This extends the amount of time a faculty member has to create a tenurable record of scholarship, teaching and service. These may not be made during the last year of the clock except for birth/adoption or unforeseen circumstances. Requests are for one semester or a full year.</a:t>
            </a:r>
          </a:p>
          <a:p>
            <a:pPr lvl="1">
              <a:lnSpc>
                <a:spcPct val="120000"/>
              </a:lnSpc>
            </a:pPr>
            <a:r>
              <a:rPr lang="en-US" dirty="0"/>
              <a:t>Automatically Approved </a:t>
            </a:r>
          </a:p>
          <a:p>
            <a:pPr lvl="2">
              <a:lnSpc>
                <a:spcPct val="120000"/>
              </a:lnSpc>
            </a:pPr>
            <a:r>
              <a:rPr lang="en-US" dirty="0"/>
              <a:t>Birth/Adoption (must be requested within 1 year of birth/adoption)</a:t>
            </a:r>
          </a:p>
          <a:p>
            <a:pPr lvl="3">
              <a:lnSpc>
                <a:spcPct val="120000"/>
              </a:lnSpc>
            </a:pPr>
            <a:r>
              <a:rPr lang="en-US" dirty="0"/>
              <a:t>Can be requested by newly appointed faculty who had or adopted a child within 1 year of their appointment start date</a:t>
            </a:r>
          </a:p>
          <a:p>
            <a:pPr lvl="1">
              <a:lnSpc>
                <a:spcPct val="120000"/>
              </a:lnSpc>
            </a:pPr>
            <a:r>
              <a:rPr lang="en-US" dirty="0"/>
              <a:t>Requires Levels of Approval including Department Executive Committee, Dean, University Committee and Provost</a:t>
            </a:r>
          </a:p>
          <a:p>
            <a:pPr lvl="2">
              <a:lnSpc>
                <a:spcPct val="120000"/>
              </a:lnSpc>
            </a:pPr>
            <a:r>
              <a:rPr lang="en-US" dirty="0"/>
              <a:t>Clinical duties</a:t>
            </a:r>
          </a:p>
          <a:p>
            <a:pPr lvl="2">
              <a:lnSpc>
                <a:spcPct val="120000"/>
              </a:lnSpc>
            </a:pPr>
            <a:r>
              <a:rPr lang="en-US" dirty="0"/>
              <a:t>Disability/Chronic illness</a:t>
            </a:r>
          </a:p>
          <a:p>
            <a:pPr lvl="2">
              <a:lnSpc>
                <a:spcPct val="120000"/>
              </a:lnSpc>
            </a:pPr>
            <a:r>
              <a:rPr lang="en-US" dirty="0"/>
              <a:t>Elder or dependent care obligations</a:t>
            </a:r>
          </a:p>
          <a:p>
            <a:pPr lvl="2">
              <a:lnSpc>
                <a:spcPct val="120000"/>
              </a:lnSpc>
            </a:pPr>
            <a:r>
              <a:rPr lang="en-US" dirty="0"/>
              <a:t>Circumstances beyond the control of the faculty member</a:t>
            </a:r>
          </a:p>
          <a:p>
            <a:pPr lvl="2"/>
            <a:endParaRPr lang="en-US" dirty="0"/>
          </a:p>
        </p:txBody>
      </p:sp>
      <p:sp>
        <p:nvSpPr>
          <p:cNvPr id="4" name="Text Placeholder 3">
            <a:extLst>
              <a:ext uri="{FF2B5EF4-FFF2-40B4-BE49-F238E27FC236}">
                <a16:creationId xmlns:a16="http://schemas.microsoft.com/office/drawing/2014/main" id="{0AC5DC9C-2598-0D3C-5913-247F6A37C1AA}"/>
              </a:ext>
            </a:extLst>
          </p:cNvPr>
          <p:cNvSpPr>
            <a:spLocks noGrp="1"/>
          </p:cNvSpPr>
          <p:nvPr>
            <p:ph type="body" sz="quarter" idx="14"/>
          </p:nvPr>
        </p:nvSpPr>
        <p:spPr>
          <a:xfrm>
            <a:off x="0" y="6498293"/>
            <a:ext cx="3350276" cy="352084"/>
          </a:xfrm>
        </p:spPr>
        <p:txBody>
          <a:bodyPr/>
          <a:lstStyle/>
          <a:p>
            <a:r>
              <a:rPr lang="en-US" dirty="0"/>
              <a:t>The Faculty Appointment Life Cycle</a:t>
            </a:r>
          </a:p>
        </p:txBody>
      </p:sp>
      <p:pic>
        <p:nvPicPr>
          <p:cNvPr id="5" name="Picture 4" descr="calendar icon">
            <a:extLst>
              <a:ext uri="{FF2B5EF4-FFF2-40B4-BE49-F238E27FC236}">
                <a16:creationId xmlns:a16="http://schemas.microsoft.com/office/drawing/2014/main" id="{9C588095-C886-4B23-9D0B-4744DD7A171C}"/>
              </a:ext>
            </a:extLst>
          </p:cNvPr>
          <p:cNvPicPr>
            <a:picLocks noChangeAspect="1"/>
          </p:cNvPicPr>
          <p:nvPr/>
        </p:nvPicPr>
        <p:blipFill>
          <a:blip r:embed="rId2"/>
          <a:stretch>
            <a:fillRect/>
          </a:stretch>
        </p:blipFill>
        <p:spPr>
          <a:xfrm>
            <a:off x="6697346" y="823139"/>
            <a:ext cx="911412" cy="911412"/>
          </a:xfrm>
          <a:prstGeom prst="rect">
            <a:avLst/>
          </a:prstGeom>
        </p:spPr>
      </p:pic>
    </p:spTree>
    <p:extLst>
      <p:ext uri="{BB962C8B-B14F-4D97-AF65-F5344CB8AC3E}">
        <p14:creationId xmlns:p14="http://schemas.microsoft.com/office/powerpoint/2010/main" val="23016706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569C2FB-56A0-6975-E7B4-2E7A9560340F}"/>
              </a:ext>
            </a:extLst>
          </p:cNvPr>
          <p:cNvSpPr>
            <a:spLocks noGrp="1"/>
          </p:cNvSpPr>
          <p:nvPr>
            <p:ph type="title"/>
          </p:nvPr>
        </p:nvSpPr>
        <p:spPr/>
        <p:txBody>
          <a:bodyPr/>
          <a:lstStyle/>
          <a:p>
            <a:r>
              <a:rPr lang="en-US" dirty="0"/>
              <a:t>Questions on Titles, Appointments or Tenure Clock?</a:t>
            </a:r>
          </a:p>
        </p:txBody>
      </p:sp>
      <p:sp>
        <p:nvSpPr>
          <p:cNvPr id="2" name="Text Placeholder 1">
            <a:extLst>
              <a:ext uri="{FF2B5EF4-FFF2-40B4-BE49-F238E27FC236}">
                <a16:creationId xmlns:a16="http://schemas.microsoft.com/office/drawing/2014/main" id="{11BBFC73-C3E0-D9F1-4122-2FFB6C6FE4E3}"/>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9449567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F1CC9-5C31-C31A-035E-96DFFF885C9E}"/>
              </a:ext>
            </a:extLst>
          </p:cNvPr>
          <p:cNvSpPr>
            <a:spLocks noGrp="1"/>
          </p:cNvSpPr>
          <p:nvPr>
            <p:ph type="title"/>
          </p:nvPr>
        </p:nvSpPr>
        <p:spPr/>
        <p:txBody>
          <a:bodyPr/>
          <a:lstStyle/>
          <a:p>
            <a:r>
              <a:rPr lang="en-US" dirty="0"/>
              <a:t>Faculty Contracts</a:t>
            </a:r>
          </a:p>
        </p:txBody>
      </p:sp>
      <p:sp>
        <p:nvSpPr>
          <p:cNvPr id="3" name="Content Placeholder 2">
            <a:extLst>
              <a:ext uri="{FF2B5EF4-FFF2-40B4-BE49-F238E27FC236}">
                <a16:creationId xmlns:a16="http://schemas.microsoft.com/office/drawing/2014/main" id="{DB18BCA5-6A31-AFA4-CD79-89E9C601854C}"/>
              </a:ext>
            </a:extLst>
          </p:cNvPr>
          <p:cNvSpPr>
            <a:spLocks noGrp="1"/>
          </p:cNvSpPr>
          <p:nvPr>
            <p:ph sz="quarter" idx="13"/>
          </p:nvPr>
        </p:nvSpPr>
        <p:spPr/>
        <p:txBody>
          <a:bodyPr>
            <a:normAutofit fontScale="92500" lnSpcReduction="10000"/>
          </a:bodyPr>
          <a:lstStyle/>
          <a:p>
            <a:r>
              <a:rPr lang="en-US" dirty="0"/>
              <a:t>Within the tenure clock, there are shorter probationary faculty contracts. A department executive committee has to recommend renewal (or tenure) or non-renewal of a faculty member’s contract prior to its expiration. </a:t>
            </a:r>
          </a:p>
          <a:p>
            <a:r>
              <a:rPr lang="en-US" dirty="0"/>
              <a:t>All UW-Madison faculty begin with 3-year contracts. </a:t>
            </a:r>
            <a:endParaRPr lang="en-US" dirty="0">
              <a:highlight>
                <a:srgbClr val="FFFF00"/>
              </a:highlight>
            </a:endParaRPr>
          </a:p>
          <a:p>
            <a:r>
              <a:rPr lang="en-US" dirty="0"/>
              <a:t>Following initial 3 years, some departments:</a:t>
            </a:r>
          </a:p>
          <a:p>
            <a:pPr lvl="1"/>
            <a:r>
              <a:rPr lang="en-US" dirty="0"/>
              <a:t>Renew for another 3 years</a:t>
            </a:r>
          </a:p>
          <a:p>
            <a:pPr lvl="1"/>
            <a:r>
              <a:rPr lang="en-US" dirty="0"/>
              <a:t>Renew 1 year at a time </a:t>
            </a:r>
          </a:p>
          <a:p>
            <a:r>
              <a:rPr lang="en-US" dirty="0"/>
              <a:t>If a tenure clock extension is granted, it also extends the contract.</a:t>
            </a:r>
          </a:p>
          <a:p>
            <a:r>
              <a:rPr lang="en-US" dirty="0"/>
              <a:t>Non-renewal is based on a lack of progress towards a tenurable record of scholarship, teaching and service. It requires a 12-month notice period. </a:t>
            </a:r>
          </a:p>
        </p:txBody>
      </p:sp>
      <p:sp>
        <p:nvSpPr>
          <p:cNvPr id="4" name="Text Placeholder 3">
            <a:extLst>
              <a:ext uri="{FF2B5EF4-FFF2-40B4-BE49-F238E27FC236}">
                <a16:creationId xmlns:a16="http://schemas.microsoft.com/office/drawing/2014/main" id="{0AC5DC9C-2598-0D3C-5913-247F6A37C1AA}"/>
              </a:ext>
            </a:extLst>
          </p:cNvPr>
          <p:cNvSpPr>
            <a:spLocks noGrp="1"/>
          </p:cNvSpPr>
          <p:nvPr>
            <p:ph type="body" sz="quarter" idx="14"/>
          </p:nvPr>
        </p:nvSpPr>
        <p:spPr>
          <a:xfrm>
            <a:off x="0" y="6498293"/>
            <a:ext cx="3350276" cy="352084"/>
          </a:xfrm>
        </p:spPr>
        <p:txBody>
          <a:bodyPr/>
          <a:lstStyle/>
          <a:p>
            <a:r>
              <a:rPr lang="en-US" dirty="0"/>
              <a:t>The Faculty Appointment Life Cycle</a:t>
            </a:r>
          </a:p>
        </p:txBody>
      </p:sp>
      <p:pic>
        <p:nvPicPr>
          <p:cNvPr id="5" name="Picture 4" descr="document icon">
            <a:extLst>
              <a:ext uri="{FF2B5EF4-FFF2-40B4-BE49-F238E27FC236}">
                <a16:creationId xmlns:a16="http://schemas.microsoft.com/office/drawing/2014/main" id="{8507F57A-2C29-9404-8A34-D1088C11BBEE}"/>
              </a:ext>
            </a:extLst>
          </p:cNvPr>
          <p:cNvPicPr>
            <a:picLocks noChangeAspect="1"/>
          </p:cNvPicPr>
          <p:nvPr/>
        </p:nvPicPr>
        <p:blipFill>
          <a:blip r:embed="rId2"/>
          <a:stretch>
            <a:fillRect/>
          </a:stretch>
        </p:blipFill>
        <p:spPr>
          <a:xfrm>
            <a:off x="4475814" y="571500"/>
            <a:ext cx="911412" cy="911412"/>
          </a:xfrm>
          <a:prstGeom prst="rect">
            <a:avLst/>
          </a:prstGeom>
        </p:spPr>
      </p:pic>
    </p:spTree>
    <p:extLst>
      <p:ext uri="{BB962C8B-B14F-4D97-AF65-F5344CB8AC3E}">
        <p14:creationId xmlns:p14="http://schemas.microsoft.com/office/powerpoint/2010/main" val="23273515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F1CC9-5C31-C31A-035E-96DFFF885C9E}"/>
              </a:ext>
            </a:extLst>
          </p:cNvPr>
          <p:cNvSpPr>
            <a:spLocks noGrp="1"/>
          </p:cNvSpPr>
          <p:nvPr>
            <p:ph type="title"/>
          </p:nvPr>
        </p:nvSpPr>
        <p:spPr/>
        <p:txBody>
          <a:bodyPr/>
          <a:lstStyle/>
          <a:p>
            <a:r>
              <a:rPr lang="en-US" dirty="0"/>
              <a:t>Tenure/Promotion Process</a:t>
            </a:r>
          </a:p>
        </p:txBody>
      </p:sp>
      <p:sp>
        <p:nvSpPr>
          <p:cNvPr id="3" name="Content Placeholder 2">
            <a:extLst>
              <a:ext uri="{FF2B5EF4-FFF2-40B4-BE49-F238E27FC236}">
                <a16:creationId xmlns:a16="http://schemas.microsoft.com/office/drawing/2014/main" id="{DB18BCA5-6A31-AFA4-CD79-89E9C601854C}"/>
              </a:ext>
            </a:extLst>
          </p:cNvPr>
          <p:cNvSpPr>
            <a:spLocks noGrp="1"/>
          </p:cNvSpPr>
          <p:nvPr>
            <p:ph sz="quarter" idx="13"/>
          </p:nvPr>
        </p:nvSpPr>
        <p:spPr/>
        <p:txBody>
          <a:bodyPr>
            <a:normAutofit/>
          </a:bodyPr>
          <a:lstStyle/>
          <a:p>
            <a:r>
              <a:rPr lang="en-US" dirty="0"/>
              <a:t>At UW-Madison, tenure is decided by the department executive committee and the dean. In order for a faculty member to get tenure, both parties must agree. </a:t>
            </a:r>
          </a:p>
          <a:p>
            <a:r>
              <a:rPr lang="en-US" dirty="0"/>
              <a:t>UW-Madison has 4 divisional committees (arts &amp; humanities, and biological, social, and physical sciences). They are elected committees from across campus and provide advice to the dean on tenure cases. </a:t>
            </a:r>
          </a:p>
          <a:p>
            <a:r>
              <a:rPr lang="en-US" dirty="0"/>
              <a:t>The Provost and the Board of Regents approve tenure. </a:t>
            </a:r>
          </a:p>
        </p:txBody>
      </p:sp>
      <p:sp>
        <p:nvSpPr>
          <p:cNvPr id="4" name="Text Placeholder 3">
            <a:extLst>
              <a:ext uri="{FF2B5EF4-FFF2-40B4-BE49-F238E27FC236}">
                <a16:creationId xmlns:a16="http://schemas.microsoft.com/office/drawing/2014/main" id="{0AC5DC9C-2598-0D3C-5913-247F6A37C1AA}"/>
              </a:ext>
            </a:extLst>
          </p:cNvPr>
          <p:cNvSpPr>
            <a:spLocks noGrp="1"/>
          </p:cNvSpPr>
          <p:nvPr>
            <p:ph type="body" sz="quarter" idx="14"/>
          </p:nvPr>
        </p:nvSpPr>
        <p:spPr>
          <a:xfrm>
            <a:off x="0" y="6498293"/>
            <a:ext cx="3350276" cy="352084"/>
          </a:xfrm>
        </p:spPr>
        <p:txBody>
          <a:bodyPr/>
          <a:lstStyle/>
          <a:p>
            <a:r>
              <a:rPr lang="en-US" dirty="0"/>
              <a:t>The Faculty Appointment Life Cycle</a:t>
            </a:r>
          </a:p>
        </p:txBody>
      </p:sp>
      <p:pic>
        <p:nvPicPr>
          <p:cNvPr id="5" name="Picture 4" descr="institution icon">
            <a:extLst>
              <a:ext uri="{FF2B5EF4-FFF2-40B4-BE49-F238E27FC236}">
                <a16:creationId xmlns:a16="http://schemas.microsoft.com/office/drawing/2014/main" id="{E282D6CD-38F9-723D-5D9C-AC385B352358}"/>
              </a:ext>
            </a:extLst>
          </p:cNvPr>
          <p:cNvPicPr>
            <a:picLocks noChangeAspect="1"/>
          </p:cNvPicPr>
          <p:nvPr/>
        </p:nvPicPr>
        <p:blipFill>
          <a:blip r:embed="rId2"/>
          <a:stretch>
            <a:fillRect/>
          </a:stretch>
        </p:blipFill>
        <p:spPr>
          <a:xfrm>
            <a:off x="6697346" y="612588"/>
            <a:ext cx="911412" cy="911412"/>
          </a:xfrm>
          <a:prstGeom prst="rect">
            <a:avLst/>
          </a:prstGeom>
        </p:spPr>
      </p:pic>
    </p:spTree>
    <p:extLst>
      <p:ext uri="{BB962C8B-B14F-4D97-AF65-F5344CB8AC3E}">
        <p14:creationId xmlns:p14="http://schemas.microsoft.com/office/powerpoint/2010/main" val="24919259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F1CC9-5C31-C31A-035E-96DFFF885C9E}"/>
              </a:ext>
            </a:extLst>
          </p:cNvPr>
          <p:cNvSpPr>
            <a:spLocks noGrp="1"/>
          </p:cNvSpPr>
          <p:nvPr>
            <p:ph type="title"/>
          </p:nvPr>
        </p:nvSpPr>
        <p:spPr/>
        <p:txBody>
          <a:bodyPr/>
          <a:lstStyle/>
          <a:p>
            <a:r>
              <a:rPr lang="en-US" dirty="0"/>
              <a:t>Tenure at Hire</a:t>
            </a:r>
          </a:p>
        </p:txBody>
      </p:sp>
      <p:sp>
        <p:nvSpPr>
          <p:cNvPr id="3" name="Content Placeholder 2">
            <a:extLst>
              <a:ext uri="{FF2B5EF4-FFF2-40B4-BE49-F238E27FC236}">
                <a16:creationId xmlns:a16="http://schemas.microsoft.com/office/drawing/2014/main" id="{DB18BCA5-6A31-AFA4-CD79-89E9C601854C}"/>
              </a:ext>
            </a:extLst>
          </p:cNvPr>
          <p:cNvSpPr>
            <a:spLocks noGrp="1"/>
          </p:cNvSpPr>
          <p:nvPr>
            <p:ph sz="quarter" idx="13"/>
          </p:nvPr>
        </p:nvSpPr>
        <p:spPr/>
        <p:txBody>
          <a:bodyPr>
            <a:normAutofit/>
          </a:bodyPr>
          <a:lstStyle/>
          <a:p>
            <a:r>
              <a:rPr lang="en-US" dirty="0"/>
              <a:t>Faculty hired with tenure also go through the UW-Madison tenure process. All four divisional committees have an </a:t>
            </a:r>
            <a:r>
              <a:rPr lang="en-US"/>
              <a:t>expedited process </a:t>
            </a:r>
            <a:r>
              <a:rPr lang="en-US" dirty="0"/>
              <a:t>for senior hires.  </a:t>
            </a:r>
          </a:p>
          <a:p>
            <a:r>
              <a:rPr lang="en-US" dirty="0"/>
              <a:t>If tenured faculty hires are not tenured when their appointments begin, they are typically appointed as a visiting professor until tenure is approved.</a:t>
            </a:r>
          </a:p>
          <a:p>
            <a:r>
              <a:rPr lang="en-US" dirty="0"/>
              <a:t>The appointments are made with the condition of the faculty member obtaining tenure.   </a:t>
            </a:r>
          </a:p>
        </p:txBody>
      </p:sp>
      <p:sp>
        <p:nvSpPr>
          <p:cNvPr id="4" name="Text Placeholder 3">
            <a:extLst>
              <a:ext uri="{FF2B5EF4-FFF2-40B4-BE49-F238E27FC236}">
                <a16:creationId xmlns:a16="http://schemas.microsoft.com/office/drawing/2014/main" id="{0AC5DC9C-2598-0D3C-5913-247F6A37C1AA}"/>
              </a:ext>
            </a:extLst>
          </p:cNvPr>
          <p:cNvSpPr>
            <a:spLocks noGrp="1"/>
          </p:cNvSpPr>
          <p:nvPr>
            <p:ph type="body" sz="quarter" idx="14"/>
          </p:nvPr>
        </p:nvSpPr>
        <p:spPr>
          <a:xfrm>
            <a:off x="0" y="6498293"/>
            <a:ext cx="3350276" cy="352084"/>
          </a:xfrm>
        </p:spPr>
        <p:txBody>
          <a:bodyPr/>
          <a:lstStyle/>
          <a:p>
            <a:r>
              <a:rPr lang="en-US" dirty="0"/>
              <a:t>The Faculty Appointment Life Cycle</a:t>
            </a:r>
          </a:p>
        </p:txBody>
      </p:sp>
      <p:pic>
        <p:nvPicPr>
          <p:cNvPr id="5" name="Picture 4" descr="institution icon">
            <a:extLst>
              <a:ext uri="{FF2B5EF4-FFF2-40B4-BE49-F238E27FC236}">
                <a16:creationId xmlns:a16="http://schemas.microsoft.com/office/drawing/2014/main" id="{E282D6CD-38F9-723D-5D9C-AC385B352358}"/>
              </a:ext>
            </a:extLst>
          </p:cNvPr>
          <p:cNvPicPr>
            <a:picLocks noChangeAspect="1"/>
          </p:cNvPicPr>
          <p:nvPr/>
        </p:nvPicPr>
        <p:blipFill>
          <a:blip r:embed="rId2"/>
          <a:stretch>
            <a:fillRect/>
          </a:stretch>
        </p:blipFill>
        <p:spPr>
          <a:xfrm>
            <a:off x="3779974" y="612588"/>
            <a:ext cx="911412" cy="911412"/>
          </a:xfrm>
          <a:prstGeom prst="rect">
            <a:avLst/>
          </a:prstGeom>
        </p:spPr>
      </p:pic>
    </p:spTree>
    <p:extLst>
      <p:ext uri="{BB962C8B-B14F-4D97-AF65-F5344CB8AC3E}">
        <p14:creationId xmlns:p14="http://schemas.microsoft.com/office/powerpoint/2010/main" val="10043697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F1CC9-5C31-C31A-035E-96DFFF885C9E}"/>
              </a:ext>
            </a:extLst>
          </p:cNvPr>
          <p:cNvSpPr>
            <a:spLocks noGrp="1"/>
          </p:cNvSpPr>
          <p:nvPr>
            <p:ph type="title"/>
          </p:nvPr>
        </p:nvSpPr>
        <p:spPr/>
        <p:txBody>
          <a:bodyPr/>
          <a:lstStyle/>
          <a:p>
            <a:r>
              <a:rPr lang="en-US" dirty="0"/>
              <a:t>Topics</a:t>
            </a:r>
          </a:p>
        </p:txBody>
      </p:sp>
      <p:sp>
        <p:nvSpPr>
          <p:cNvPr id="3" name="Content Placeholder 2">
            <a:extLst>
              <a:ext uri="{FF2B5EF4-FFF2-40B4-BE49-F238E27FC236}">
                <a16:creationId xmlns:a16="http://schemas.microsoft.com/office/drawing/2014/main" id="{DB18BCA5-6A31-AFA4-CD79-89E9C601854C}"/>
              </a:ext>
            </a:extLst>
          </p:cNvPr>
          <p:cNvSpPr>
            <a:spLocks noGrp="1"/>
          </p:cNvSpPr>
          <p:nvPr>
            <p:ph sz="quarter" idx="13"/>
          </p:nvPr>
        </p:nvSpPr>
        <p:spPr/>
        <p:txBody>
          <a:bodyPr>
            <a:normAutofit fontScale="85000" lnSpcReduction="20000"/>
          </a:bodyPr>
          <a:lstStyle/>
          <a:p>
            <a:r>
              <a:rPr lang="en-US" dirty="0"/>
              <a:t>Terminology</a:t>
            </a:r>
          </a:p>
          <a:p>
            <a:r>
              <a:rPr lang="en-US" dirty="0"/>
              <a:t>Policy Sources</a:t>
            </a:r>
          </a:p>
          <a:p>
            <a:r>
              <a:rPr lang="en-US" dirty="0"/>
              <a:t>Faculty titles</a:t>
            </a:r>
          </a:p>
          <a:p>
            <a:r>
              <a:rPr lang="en-US" dirty="0"/>
              <a:t>Faculty probationary appointments</a:t>
            </a:r>
          </a:p>
          <a:p>
            <a:r>
              <a:rPr lang="en-US" dirty="0"/>
              <a:t>Tenure clocks (including extensions)</a:t>
            </a:r>
          </a:p>
          <a:p>
            <a:r>
              <a:rPr lang="en-US" dirty="0"/>
              <a:t>Faculty contracts</a:t>
            </a:r>
          </a:p>
          <a:p>
            <a:r>
              <a:rPr lang="en-US" dirty="0"/>
              <a:t>Tenure/Promotion process</a:t>
            </a:r>
          </a:p>
          <a:p>
            <a:r>
              <a:rPr lang="en-US" dirty="0"/>
              <a:t>Tenure at hire</a:t>
            </a:r>
          </a:p>
          <a:p>
            <a:r>
              <a:rPr lang="en-US" dirty="0"/>
              <a:t>Tenure approvals</a:t>
            </a:r>
          </a:p>
          <a:p>
            <a:r>
              <a:rPr lang="en-US" dirty="0"/>
              <a:t>Non-Renewal</a:t>
            </a:r>
          </a:p>
          <a:p>
            <a:r>
              <a:rPr lang="en-US" dirty="0"/>
              <a:t>Post tenure review </a:t>
            </a:r>
          </a:p>
          <a:p>
            <a:r>
              <a:rPr lang="en-US" dirty="0"/>
              <a:t>Promotion from associate professor to professor</a:t>
            </a:r>
          </a:p>
        </p:txBody>
      </p:sp>
      <p:sp>
        <p:nvSpPr>
          <p:cNvPr id="4" name="Text Placeholder 3">
            <a:extLst>
              <a:ext uri="{FF2B5EF4-FFF2-40B4-BE49-F238E27FC236}">
                <a16:creationId xmlns:a16="http://schemas.microsoft.com/office/drawing/2014/main" id="{0AC5DC9C-2598-0D3C-5913-247F6A37C1AA}"/>
              </a:ext>
            </a:extLst>
          </p:cNvPr>
          <p:cNvSpPr>
            <a:spLocks noGrp="1"/>
          </p:cNvSpPr>
          <p:nvPr>
            <p:ph type="body" sz="quarter" idx="14"/>
          </p:nvPr>
        </p:nvSpPr>
        <p:spPr>
          <a:xfrm>
            <a:off x="0" y="6498293"/>
            <a:ext cx="3391954" cy="352084"/>
          </a:xfrm>
        </p:spPr>
        <p:txBody>
          <a:bodyPr/>
          <a:lstStyle/>
          <a:p>
            <a:r>
              <a:rPr lang="en-US" dirty="0"/>
              <a:t>The Faculty Appointment Life Cycle</a:t>
            </a:r>
          </a:p>
        </p:txBody>
      </p:sp>
      <p:pic>
        <p:nvPicPr>
          <p:cNvPr id="5" name="Picture 4" descr="cow icon">
            <a:extLst>
              <a:ext uri="{FF2B5EF4-FFF2-40B4-BE49-F238E27FC236}">
                <a16:creationId xmlns:a16="http://schemas.microsoft.com/office/drawing/2014/main" id="{001CF6E1-8075-4F98-7543-A8CD5639C45A}"/>
              </a:ext>
            </a:extLst>
          </p:cNvPr>
          <p:cNvPicPr>
            <a:picLocks noChangeAspect="1"/>
          </p:cNvPicPr>
          <p:nvPr/>
        </p:nvPicPr>
        <p:blipFill>
          <a:blip r:embed="rId2"/>
          <a:stretch>
            <a:fillRect/>
          </a:stretch>
        </p:blipFill>
        <p:spPr>
          <a:xfrm>
            <a:off x="2267666" y="770812"/>
            <a:ext cx="911412" cy="911412"/>
          </a:xfrm>
          <a:prstGeom prst="rect">
            <a:avLst/>
          </a:prstGeom>
        </p:spPr>
      </p:pic>
    </p:spTree>
    <p:extLst>
      <p:ext uri="{BB962C8B-B14F-4D97-AF65-F5344CB8AC3E}">
        <p14:creationId xmlns:p14="http://schemas.microsoft.com/office/powerpoint/2010/main" val="39000108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F1CC9-5C31-C31A-035E-96DFFF885C9E}"/>
              </a:ext>
            </a:extLst>
          </p:cNvPr>
          <p:cNvSpPr>
            <a:spLocks noGrp="1"/>
          </p:cNvSpPr>
          <p:nvPr>
            <p:ph type="title"/>
          </p:nvPr>
        </p:nvSpPr>
        <p:spPr/>
        <p:txBody>
          <a:bodyPr/>
          <a:lstStyle/>
          <a:p>
            <a:r>
              <a:rPr lang="en-US" dirty="0"/>
              <a:t>Effective Date of Tenure</a:t>
            </a:r>
          </a:p>
        </p:txBody>
      </p:sp>
      <p:sp>
        <p:nvSpPr>
          <p:cNvPr id="3" name="Content Placeholder 2">
            <a:extLst>
              <a:ext uri="{FF2B5EF4-FFF2-40B4-BE49-F238E27FC236}">
                <a16:creationId xmlns:a16="http://schemas.microsoft.com/office/drawing/2014/main" id="{DB18BCA5-6A31-AFA4-CD79-89E9C601854C}"/>
              </a:ext>
            </a:extLst>
          </p:cNvPr>
          <p:cNvSpPr>
            <a:spLocks noGrp="1"/>
          </p:cNvSpPr>
          <p:nvPr>
            <p:ph sz="quarter" idx="13"/>
          </p:nvPr>
        </p:nvSpPr>
        <p:spPr/>
        <p:txBody>
          <a:bodyPr>
            <a:normAutofit/>
          </a:bodyPr>
          <a:lstStyle/>
          <a:p>
            <a:r>
              <a:rPr lang="en-US" dirty="0"/>
              <a:t>Typically when tenure is granted during a contract year, the promotion doesn’t take effect until the start of the next contract year (August for 9-month appointments and July for 12-month appointments). For exceptions, an “off cycle” approval can be requested. </a:t>
            </a:r>
          </a:p>
          <a:p>
            <a:pPr lvl="1"/>
            <a:r>
              <a:rPr lang="en-US" sz="2400" dirty="0"/>
              <a:t>For new hires at the rank of associate or full professor,  the tenured appointment can be effective any day after the divisional committee’s positive recommendation  </a:t>
            </a:r>
          </a:p>
          <a:p>
            <a:pPr lvl="1"/>
            <a:r>
              <a:rPr lang="en-US" sz="2400" dirty="0"/>
              <a:t>For promotions from assistant to associate professor with mid-year appointment dates, the tenured appointment can be effective January 1 or the start of the spring semester.  </a:t>
            </a:r>
          </a:p>
          <a:p>
            <a:pPr lvl="1"/>
            <a:endParaRPr lang="en-US" dirty="0"/>
          </a:p>
          <a:p>
            <a:endParaRPr lang="en-US" dirty="0"/>
          </a:p>
        </p:txBody>
      </p:sp>
      <p:sp>
        <p:nvSpPr>
          <p:cNvPr id="4" name="Text Placeholder 3">
            <a:extLst>
              <a:ext uri="{FF2B5EF4-FFF2-40B4-BE49-F238E27FC236}">
                <a16:creationId xmlns:a16="http://schemas.microsoft.com/office/drawing/2014/main" id="{0AC5DC9C-2598-0D3C-5913-247F6A37C1AA}"/>
              </a:ext>
            </a:extLst>
          </p:cNvPr>
          <p:cNvSpPr>
            <a:spLocks noGrp="1"/>
          </p:cNvSpPr>
          <p:nvPr>
            <p:ph type="body" sz="quarter" idx="14"/>
          </p:nvPr>
        </p:nvSpPr>
        <p:spPr>
          <a:xfrm>
            <a:off x="0" y="6498293"/>
            <a:ext cx="3350276" cy="352084"/>
          </a:xfrm>
        </p:spPr>
        <p:txBody>
          <a:bodyPr/>
          <a:lstStyle/>
          <a:p>
            <a:r>
              <a:rPr lang="en-US" dirty="0"/>
              <a:t>The Faculty Appointment Life Cycle</a:t>
            </a:r>
          </a:p>
        </p:txBody>
      </p:sp>
      <p:pic>
        <p:nvPicPr>
          <p:cNvPr id="5" name="Picture 4" descr="institution icon">
            <a:extLst>
              <a:ext uri="{FF2B5EF4-FFF2-40B4-BE49-F238E27FC236}">
                <a16:creationId xmlns:a16="http://schemas.microsoft.com/office/drawing/2014/main" id="{E282D6CD-38F9-723D-5D9C-AC385B352358}"/>
              </a:ext>
            </a:extLst>
          </p:cNvPr>
          <p:cNvPicPr>
            <a:picLocks noChangeAspect="1"/>
          </p:cNvPicPr>
          <p:nvPr/>
        </p:nvPicPr>
        <p:blipFill>
          <a:blip r:embed="rId2"/>
          <a:stretch>
            <a:fillRect/>
          </a:stretch>
        </p:blipFill>
        <p:spPr>
          <a:xfrm>
            <a:off x="5868894" y="612588"/>
            <a:ext cx="911412" cy="911412"/>
          </a:xfrm>
          <a:prstGeom prst="rect">
            <a:avLst/>
          </a:prstGeom>
        </p:spPr>
      </p:pic>
    </p:spTree>
    <p:extLst>
      <p:ext uri="{BB962C8B-B14F-4D97-AF65-F5344CB8AC3E}">
        <p14:creationId xmlns:p14="http://schemas.microsoft.com/office/powerpoint/2010/main" val="53884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F1CC9-5C31-C31A-035E-96DFFF885C9E}"/>
              </a:ext>
            </a:extLst>
          </p:cNvPr>
          <p:cNvSpPr>
            <a:spLocks noGrp="1"/>
          </p:cNvSpPr>
          <p:nvPr>
            <p:ph type="title"/>
          </p:nvPr>
        </p:nvSpPr>
        <p:spPr/>
        <p:txBody>
          <a:bodyPr/>
          <a:lstStyle/>
          <a:p>
            <a:r>
              <a:rPr lang="en-US" dirty="0"/>
              <a:t>Non-Renewal</a:t>
            </a:r>
          </a:p>
        </p:txBody>
      </p:sp>
      <p:sp>
        <p:nvSpPr>
          <p:cNvPr id="3" name="Content Placeholder 2">
            <a:extLst>
              <a:ext uri="{FF2B5EF4-FFF2-40B4-BE49-F238E27FC236}">
                <a16:creationId xmlns:a16="http://schemas.microsoft.com/office/drawing/2014/main" id="{DB18BCA5-6A31-AFA4-CD79-89E9C601854C}"/>
              </a:ext>
            </a:extLst>
          </p:cNvPr>
          <p:cNvSpPr>
            <a:spLocks noGrp="1"/>
          </p:cNvSpPr>
          <p:nvPr>
            <p:ph sz="quarter" idx="13"/>
          </p:nvPr>
        </p:nvSpPr>
        <p:spPr/>
        <p:txBody>
          <a:bodyPr>
            <a:normAutofit lnSpcReduction="10000"/>
          </a:bodyPr>
          <a:lstStyle/>
          <a:p>
            <a:r>
              <a:rPr lang="en-US" dirty="0"/>
              <a:t>Faculty can be non-renewed prior to tenure (at time of contract renewal or at the time of tenure)</a:t>
            </a:r>
          </a:p>
          <a:p>
            <a:r>
              <a:rPr lang="en-US" dirty="0"/>
              <a:t>12-month notice period, which begins at the end of the current contract</a:t>
            </a:r>
          </a:p>
          <a:p>
            <a:r>
              <a:rPr lang="en-US" dirty="0"/>
              <a:t>Appeal rights regarding process with the Committee on Faculty Rights and Responsibilities (reasons CFRR could find in favor of the faculty member are in chapter 3 of UW System administrative code)</a:t>
            </a:r>
          </a:p>
          <a:p>
            <a:r>
              <a:rPr lang="en-US" dirty="0"/>
              <a:t>CFRR cannot grant tenure. It can recommend a remedy of a new committee to evaluate tenure (called de novo committee), send it back to the deciding authority or send it to the next higher authority. </a:t>
            </a:r>
          </a:p>
        </p:txBody>
      </p:sp>
      <p:sp>
        <p:nvSpPr>
          <p:cNvPr id="4" name="Text Placeholder 3">
            <a:extLst>
              <a:ext uri="{FF2B5EF4-FFF2-40B4-BE49-F238E27FC236}">
                <a16:creationId xmlns:a16="http://schemas.microsoft.com/office/drawing/2014/main" id="{0AC5DC9C-2598-0D3C-5913-247F6A37C1AA}"/>
              </a:ext>
            </a:extLst>
          </p:cNvPr>
          <p:cNvSpPr>
            <a:spLocks noGrp="1"/>
          </p:cNvSpPr>
          <p:nvPr>
            <p:ph type="body" sz="quarter" idx="14"/>
          </p:nvPr>
        </p:nvSpPr>
        <p:spPr>
          <a:xfrm>
            <a:off x="0" y="6498293"/>
            <a:ext cx="3350276" cy="352084"/>
          </a:xfrm>
        </p:spPr>
        <p:txBody>
          <a:bodyPr/>
          <a:lstStyle/>
          <a:p>
            <a:r>
              <a:rPr lang="en-US" dirty="0"/>
              <a:t>The Faculty Appointment Life Cycle</a:t>
            </a:r>
          </a:p>
        </p:txBody>
      </p:sp>
    </p:spTree>
    <p:extLst>
      <p:ext uri="{BB962C8B-B14F-4D97-AF65-F5344CB8AC3E}">
        <p14:creationId xmlns:p14="http://schemas.microsoft.com/office/powerpoint/2010/main" val="21429664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F1CC9-5C31-C31A-035E-96DFFF885C9E}"/>
              </a:ext>
            </a:extLst>
          </p:cNvPr>
          <p:cNvSpPr>
            <a:spLocks noGrp="1"/>
          </p:cNvSpPr>
          <p:nvPr>
            <p:ph type="title"/>
          </p:nvPr>
        </p:nvSpPr>
        <p:spPr/>
        <p:txBody>
          <a:bodyPr/>
          <a:lstStyle/>
          <a:p>
            <a:r>
              <a:rPr lang="en-US" dirty="0"/>
              <a:t>Timing of Votes on Contracts</a:t>
            </a:r>
          </a:p>
        </p:txBody>
      </p:sp>
      <p:sp>
        <p:nvSpPr>
          <p:cNvPr id="3" name="Content Placeholder 2">
            <a:extLst>
              <a:ext uri="{FF2B5EF4-FFF2-40B4-BE49-F238E27FC236}">
                <a16:creationId xmlns:a16="http://schemas.microsoft.com/office/drawing/2014/main" id="{DB18BCA5-6A31-AFA4-CD79-89E9C601854C}"/>
              </a:ext>
            </a:extLst>
          </p:cNvPr>
          <p:cNvSpPr>
            <a:spLocks noGrp="1"/>
          </p:cNvSpPr>
          <p:nvPr>
            <p:ph sz="quarter" idx="13"/>
          </p:nvPr>
        </p:nvSpPr>
        <p:spPr/>
        <p:txBody>
          <a:bodyPr>
            <a:normAutofit/>
          </a:bodyPr>
          <a:lstStyle/>
          <a:p>
            <a:r>
              <a:rPr lang="en-US" dirty="0"/>
              <a:t>In the event of a non-renewal, faculty receive a 12-month notice period. </a:t>
            </a:r>
          </a:p>
          <a:p>
            <a:r>
              <a:rPr lang="en-US" dirty="0"/>
              <a:t>The timing of a vote to renew is important.</a:t>
            </a:r>
          </a:p>
          <a:p>
            <a:r>
              <a:rPr lang="en-US" dirty="0"/>
              <a:t>If done in the third year of the initial contract, a non-renewal means the person’s contract wouldn’t end until the end of the 4</a:t>
            </a:r>
            <a:r>
              <a:rPr lang="en-US" baseline="30000" dirty="0"/>
              <a:t>th</a:t>
            </a:r>
            <a:r>
              <a:rPr lang="en-US" dirty="0"/>
              <a:t> year due to the notice period requirement.</a:t>
            </a:r>
          </a:p>
          <a:p>
            <a:r>
              <a:rPr lang="en-US" dirty="0"/>
              <a:t>The required notice period is in UWS Administrative Code Chapter 3.</a:t>
            </a:r>
          </a:p>
        </p:txBody>
      </p:sp>
      <p:sp>
        <p:nvSpPr>
          <p:cNvPr id="4" name="Text Placeholder 3">
            <a:extLst>
              <a:ext uri="{FF2B5EF4-FFF2-40B4-BE49-F238E27FC236}">
                <a16:creationId xmlns:a16="http://schemas.microsoft.com/office/drawing/2014/main" id="{0AC5DC9C-2598-0D3C-5913-247F6A37C1AA}"/>
              </a:ext>
            </a:extLst>
          </p:cNvPr>
          <p:cNvSpPr>
            <a:spLocks noGrp="1"/>
          </p:cNvSpPr>
          <p:nvPr>
            <p:ph type="body" sz="quarter" idx="14"/>
          </p:nvPr>
        </p:nvSpPr>
        <p:spPr>
          <a:xfrm>
            <a:off x="0" y="6498293"/>
            <a:ext cx="3350276" cy="352084"/>
          </a:xfrm>
        </p:spPr>
        <p:txBody>
          <a:bodyPr/>
          <a:lstStyle/>
          <a:p>
            <a:r>
              <a:rPr lang="en-US" dirty="0"/>
              <a:t>The Faculty Appointment Life Cycle</a:t>
            </a:r>
          </a:p>
        </p:txBody>
      </p:sp>
      <p:pic>
        <p:nvPicPr>
          <p:cNvPr id="5" name="Picture 4" descr="document icon">
            <a:extLst>
              <a:ext uri="{FF2B5EF4-FFF2-40B4-BE49-F238E27FC236}">
                <a16:creationId xmlns:a16="http://schemas.microsoft.com/office/drawing/2014/main" id="{8507F57A-2C29-9404-8A34-D1088C11BBEE}"/>
              </a:ext>
            </a:extLst>
          </p:cNvPr>
          <p:cNvPicPr>
            <a:picLocks noChangeAspect="1"/>
          </p:cNvPicPr>
          <p:nvPr/>
        </p:nvPicPr>
        <p:blipFill>
          <a:blip r:embed="rId2"/>
          <a:stretch>
            <a:fillRect/>
          </a:stretch>
        </p:blipFill>
        <p:spPr>
          <a:xfrm>
            <a:off x="6920434" y="612588"/>
            <a:ext cx="911412" cy="911412"/>
          </a:xfrm>
          <a:prstGeom prst="rect">
            <a:avLst/>
          </a:prstGeom>
        </p:spPr>
      </p:pic>
    </p:spTree>
    <p:extLst>
      <p:ext uri="{BB962C8B-B14F-4D97-AF65-F5344CB8AC3E}">
        <p14:creationId xmlns:p14="http://schemas.microsoft.com/office/powerpoint/2010/main" val="34476954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F1CC9-5C31-C31A-035E-96DFFF885C9E}"/>
              </a:ext>
            </a:extLst>
          </p:cNvPr>
          <p:cNvSpPr>
            <a:spLocks noGrp="1"/>
          </p:cNvSpPr>
          <p:nvPr>
            <p:ph type="title"/>
          </p:nvPr>
        </p:nvSpPr>
        <p:spPr/>
        <p:txBody>
          <a:bodyPr/>
          <a:lstStyle/>
          <a:p>
            <a:r>
              <a:rPr lang="en-US" dirty="0"/>
              <a:t>Post Tenure Review (PTR)</a:t>
            </a:r>
          </a:p>
        </p:txBody>
      </p:sp>
      <p:sp>
        <p:nvSpPr>
          <p:cNvPr id="3" name="Content Placeholder 2">
            <a:extLst>
              <a:ext uri="{FF2B5EF4-FFF2-40B4-BE49-F238E27FC236}">
                <a16:creationId xmlns:a16="http://schemas.microsoft.com/office/drawing/2014/main" id="{DB18BCA5-6A31-AFA4-CD79-89E9C601854C}"/>
              </a:ext>
            </a:extLst>
          </p:cNvPr>
          <p:cNvSpPr>
            <a:spLocks noGrp="1"/>
          </p:cNvSpPr>
          <p:nvPr>
            <p:ph sz="quarter" idx="13"/>
          </p:nvPr>
        </p:nvSpPr>
        <p:spPr/>
        <p:txBody>
          <a:bodyPr>
            <a:normAutofit fontScale="92500"/>
          </a:bodyPr>
          <a:lstStyle/>
          <a:p>
            <a:r>
              <a:rPr lang="en-US" dirty="0"/>
              <a:t>Following tenure, UW-Madison faculty undergo post tenure review every five years.</a:t>
            </a:r>
          </a:p>
          <a:p>
            <a:r>
              <a:rPr lang="en-US" dirty="0"/>
              <a:t>Review happens using guidelines approved by the department executive committee. Typically, there are small committees formed for each review made up on tenured faculty members. The committee issues its findings to the executive committee. </a:t>
            </a:r>
          </a:p>
          <a:p>
            <a:r>
              <a:rPr lang="en-US" dirty="0"/>
              <a:t>Dean makes sure review is sufficient and then either agrees or disagrees with the department’s assessment. </a:t>
            </a:r>
          </a:p>
          <a:p>
            <a:r>
              <a:rPr lang="en-US" dirty="0"/>
              <a:t>Faculty found to not be meeting expectations will have a remediation plan. Remediation plans include expectations to be met in a certain time period and the department executive committee and dean determine whether the expectations were achieved.</a:t>
            </a:r>
          </a:p>
        </p:txBody>
      </p:sp>
      <p:sp>
        <p:nvSpPr>
          <p:cNvPr id="4" name="Text Placeholder 3">
            <a:extLst>
              <a:ext uri="{FF2B5EF4-FFF2-40B4-BE49-F238E27FC236}">
                <a16:creationId xmlns:a16="http://schemas.microsoft.com/office/drawing/2014/main" id="{0AC5DC9C-2598-0D3C-5913-247F6A37C1AA}"/>
              </a:ext>
            </a:extLst>
          </p:cNvPr>
          <p:cNvSpPr>
            <a:spLocks noGrp="1"/>
          </p:cNvSpPr>
          <p:nvPr>
            <p:ph type="body" sz="quarter" idx="14"/>
          </p:nvPr>
        </p:nvSpPr>
        <p:spPr>
          <a:xfrm>
            <a:off x="0" y="6498293"/>
            <a:ext cx="3350276" cy="352084"/>
          </a:xfrm>
        </p:spPr>
        <p:txBody>
          <a:bodyPr/>
          <a:lstStyle/>
          <a:p>
            <a:r>
              <a:rPr lang="en-US" dirty="0"/>
              <a:t>The Faculty Appointment Life Cycle</a:t>
            </a:r>
          </a:p>
        </p:txBody>
      </p:sp>
      <p:pic>
        <p:nvPicPr>
          <p:cNvPr id="5" name="Picture 4" descr="target icon">
            <a:extLst>
              <a:ext uri="{FF2B5EF4-FFF2-40B4-BE49-F238E27FC236}">
                <a16:creationId xmlns:a16="http://schemas.microsoft.com/office/drawing/2014/main" id="{2F02FAAD-0EE9-6C1C-46AA-D16589896FC9}"/>
              </a:ext>
            </a:extLst>
          </p:cNvPr>
          <p:cNvPicPr>
            <a:picLocks noChangeAspect="1"/>
          </p:cNvPicPr>
          <p:nvPr/>
        </p:nvPicPr>
        <p:blipFill>
          <a:blip r:embed="rId2"/>
          <a:stretch>
            <a:fillRect/>
          </a:stretch>
        </p:blipFill>
        <p:spPr>
          <a:xfrm>
            <a:off x="6241640" y="770812"/>
            <a:ext cx="911412" cy="911412"/>
          </a:xfrm>
          <a:prstGeom prst="rect">
            <a:avLst/>
          </a:prstGeom>
        </p:spPr>
      </p:pic>
    </p:spTree>
    <p:extLst>
      <p:ext uri="{BB962C8B-B14F-4D97-AF65-F5344CB8AC3E}">
        <p14:creationId xmlns:p14="http://schemas.microsoft.com/office/powerpoint/2010/main" val="39197774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F1CC9-5C31-C31A-035E-96DFFF885C9E}"/>
              </a:ext>
            </a:extLst>
          </p:cNvPr>
          <p:cNvSpPr>
            <a:spLocks noGrp="1"/>
          </p:cNvSpPr>
          <p:nvPr>
            <p:ph type="title"/>
          </p:nvPr>
        </p:nvSpPr>
        <p:spPr/>
        <p:txBody>
          <a:bodyPr/>
          <a:lstStyle/>
          <a:p>
            <a:r>
              <a:rPr lang="en-US" dirty="0"/>
              <a:t>Promotion from Associate Professor to Professor</a:t>
            </a:r>
          </a:p>
        </p:txBody>
      </p:sp>
      <p:sp>
        <p:nvSpPr>
          <p:cNvPr id="3" name="Content Placeholder 2">
            <a:extLst>
              <a:ext uri="{FF2B5EF4-FFF2-40B4-BE49-F238E27FC236}">
                <a16:creationId xmlns:a16="http://schemas.microsoft.com/office/drawing/2014/main" id="{DB18BCA5-6A31-AFA4-CD79-89E9C601854C}"/>
              </a:ext>
            </a:extLst>
          </p:cNvPr>
          <p:cNvSpPr>
            <a:spLocks noGrp="1"/>
          </p:cNvSpPr>
          <p:nvPr>
            <p:ph sz="quarter" idx="13"/>
          </p:nvPr>
        </p:nvSpPr>
        <p:spPr/>
        <p:txBody>
          <a:bodyPr>
            <a:normAutofit/>
          </a:bodyPr>
          <a:lstStyle/>
          <a:p>
            <a:r>
              <a:rPr lang="en-US" dirty="0"/>
              <a:t>Often done at the same time as the first post tenure review.</a:t>
            </a:r>
          </a:p>
          <a:p>
            <a:r>
              <a:rPr lang="en-US" dirty="0"/>
              <a:t>There is a mechanism by which the faculty member can request that their readiness for promotion be considered. </a:t>
            </a:r>
          </a:p>
          <a:p>
            <a:r>
              <a:rPr lang="en-US" dirty="0"/>
              <a:t>Decision is made by the full professors in the department.</a:t>
            </a:r>
          </a:p>
          <a:p>
            <a:r>
              <a:rPr lang="en-US" dirty="0"/>
              <a:t>Not required, although most faculty on campus are promoted prior to retirement. (This is not typical in Extension.) </a:t>
            </a:r>
          </a:p>
          <a:p>
            <a:r>
              <a:rPr lang="en-US" dirty="0"/>
              <a:t>The promotion includes a change in title and salary. </a:t>
            </a:r>
          </a:p>
        </p:txBody>
      </p:sp>
      <p:sp>
        <p:nvSpPr>
          <p:cNvPr id="4" name="Text Placeholder 3">
            <a:extLst>
              <a:ext uri="{FF2B5EF4-FFF2-40B4-BE49-F238E27FC236}">
                <a16:creationId xmlns:a16="http://schemas.microsoft.com/office/drawing/2014/main" id="{0AC5DC9C-2598-0D3C-5913-247F6A37C1AA}"/>
              </a:ext>
            </a:extLst>
          </p:cNvPr>
          <p:cNvSpPr>
            <a:spLocks noGrp="1"/>
          </p:cNvSpPr>
          <p:nvPr>
            <p:ph type="body" sz="quarter" idx="14"/>
          </p:nvPr>
        </p:nvSpPr>
        <p:spPr>
          <a:xfrm>
            <a:off x="0" y="6498293"/>
            <a:ext cx="3350276" cy="352084"/>
          </a:xfrm>
        </p:spPr>
        <p:txBody>
          <a:bodyPr/>
          <a:lstStyle/>
          <a:p>
            <a:r>
              <a:rPr lang="en-US" dirty="0"/>
              <a:t>The Faculty Appointment Life Cycle</a:t>
            </a:r>
          </a:p>
        </p:txBody>
      </p:sp>
      <p:pic>
        <p:nvPicPr>
          <p:cNvPr id="5" name="Picture 4" descr="check box icon">
            <a:extLst>
              <a:ext uri="{FF2B5EF4-FFF2-40B4-BE49-F238E27FC236}">
                <a16:creationId xmlns:a16="http://schemas.microsoft.com/office/drawing/2014/main" id="{C03AC1A4-5360-6ECD-49C3-F6D10B16D12A}"/>
              </a:ext>
            </a:extLst>
          </p:cNvPr>
          <p:cNvPicPr>
            <a:picLocks noChangeAspect="1"/>
          </p:cNvPicPr>
          <p:nvPr/>
        </p:nvPicPr>
        <p:blipFill>
          <a:blip r:embed="rId2"/>
          <a:stretch>
            <a:fillRect/>
          </a:stretch>
        </p:blipFill>
        <p:spPr>
          <a:xfrm>
            <a:off x="10994189" y="1384741"/>
            <a:ext cx="911412" cy="911412"/>
          </a:xfrm>
          <a:prstGeom prst="rect">
            <a:avLst/>
          </a:prstGeom>
        </p:spPr>
      </p:pic>
    </p:spTree>
    <p:extLst>
      <p:ext uri="{BB962C8B-B14F-4D97-AF65-F5344CB8AC3E}">
        <p14:creationId xmlns:p14="http://schemas.microsoft.com/office/powerpoint/2010/main" val="36960106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569C2FB-56A0-6975-E7B4-2E7A9560340F}"/>
              </a:ext>
            </a:extLst>
          </p:cNvPr>
          <p:cNvSpPr>
            <a:spLocks noGrp="1"/>
          </p:cNvSpPr>
          <p:nvPr>
            <p:ph type="title"/>
          </p:nvPr>
        </p:nvSpPr>
        <p:spPr/>
        <p:txBody>
          <a:bodyPr/>
          <a:lstStyle/>
          <a:p>
            <a:r>
              <a:rPr lang="en-US" dirty="0"/>
              <a:t>Questions?</a:t>
            </a:r>
          </a:p>
        </p:txBody>
      </p:sp>
      <p:sp>
        <p:nvSpPr>
          <p:cNvPr id="2" name="Text Placeholder 1">
            <a:extLst>
              <a:ext uri="{FF2B5EF4-FFF2-40B4-BE49-F238E27FC236}">
                <a16:creationId xmlns:a16="http://schemas.microsoft.com/office/drawing/2014/main" id="{11BBFC73-C3E0-D9F1-4122-2FFB6C6FE4E3}"/>
              </a:ext>
            </a:extLst>
          </p:cNvPr>
          <p:cNvSpPr>
            <a:spLocks noGrp="1"/>
          </p:cNvSpPr>
          <p:nvPr>
            <p:ph type="body" sz="quarter" idx="13"/>
          </p:nvPr>
        </p:nvSpPr>
        <p:spPr>
          <a:xfrm>
            <a:off x="1485899" y="4226928"/>
            <a:ext cx="6874329" cy="354459"/>
          </a:xfrm>
        </p:spPr>
        <p:txBody>
          <a:bodyPr/>
          <a:lstStyle/>
          <a:p>
            <a:r>
              <a:rPr lang="en-US" b="1" dirty="0"/>
              <a:t>Heather Daniels, </a:t>
            </a:r>
            <a:r>
              <a:rPr lang="en-US" b="1" dirty="0">
                <a:solidFill>
                  <a:schemeClr val="bg1"/>
                </a:solidFill>
              </a:rPr>
              <a:t>sof@secfac.wisc.edu</a:t>
            </a:r>
            <a:r>
              <a:rPr lang="en-US" dirty="0"/>
              <a:t>	</a:t>
            </a:r>
          </a:p>
        </p:txBody>
      </p:sp>
    </p:spTree>
    <p:extLst>
      <p:ext uri="{BB962C8B-B14F-4D97-AF65-F5344CB8AC3E}">
        <p14:creationId xmlns:p14="http://schemas.microsoft.com/office/powerpoint/2010/main" val="25549756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F1CC9-5C31-C31A-035E-96DFFF885C9E}"/>
              </a:ext>
            </a:extLst>
          </p:cNvPr>
          <p:cNvSpPr>
            <a:spLocks noGrp="1"/>
          </p:cNvSpPr>
          <p:nvPr>
            <p:ph type="title"/>
          </p:nvPr>
        </p:nvSpPr>
        <p:spPr/>
        <p:txBody>
          <a:bodyPr/>
          <a:lstStyle/>
          <a:p>
            <a:r>
              <a:rPr lang="en-US" dirty="0"/>
              <a:t>Terminology</a:t>
            </a:r>
          </a:p>
        </p:txBody>
      </p:sp>
      <p:sp>
        <p:nvSpPr>
          <p:cNvPr id="3" name="Content Placeholder 2">
            <a:extLst>
              <a:ext uri="{FF2B5EF4-FFF2-40B4-BE49-F238E27FC236}">
                <a16:creationId xmlns:a16="http://schemas.microsoft.com/office/drawing/2014/main" id="{DB18BCA5-6A31-AFA4-CD79-89E9C601854C}"/>
              </a:ext>
            </a:extLst>
          </p:cNvPr>
          <p:cNvSpPr>
            <a:spLocks noGrp="1"/>
          </p:cNvSpPr>
          <p:nvPr>
            <p:ph sz="quarter" idx="13"/>
          </p:nvPr>
        </p:nvSpPr>
        <p:spPr>
          <a:xfrm>
            <a:off x="1485900" y="1682225"/>
            <a:ext cx="9677400" cy="4657844"/>
          </a:xfrm>
        </p:spPr>
        <p:txBody>
          <a:bodyPr>
            <a:normAutofit fontScale="92500" lnSpcReduction="20000"/>
          </a:bodyPr>
          <a:lstStyle/>
          <a:p>
            <a:r>
              <a:rPr lang="en-US" b="1" dirty="0"/>
              <a:t>Dossier </a:t>
            </a:r>
            <a:r>
              <a:rPr lang="en-US" dirty="0"/>
              <a:t>- Materials put together for tenure</a:t>
            </a:r>
          </a:p>
          <a:p>
            <a:r>
              <a:rPr lang="en-US" b="1" dirty="0"/>
              <a:t>Full professor </a:t>
            </a:r>
            <a:r>
              <a:rPr lang="en-US" dirty="0"/>
              <a:t>– Refers to a faculty member who has the title of professor with no prefix. </a:t>
            </a:r>
          </a:p>
          <a:p>
            <a:r>
              <a:rPr lang="en-US" b="1" dirty="0"/>
              <a:t>Probationary faculty </a:t>
            </a:r>
            <a:r>
              <a:rPr lang="en-US" dirty="0"/>
              <a:t>–Tenure-track faculty who have not yet achieved tenure and hold the title of assistant professor or instructor.</a:t>
            </a:r>
          </a:p>
          <a:p>
            <a:r>
              <a:rPr lang="en-US" b="1" dirty="0"/>
              <a:t>Tenure</a:t>
            </a:r>
            <a:r>
              <a:rPr lang="en-US" dirty="0"/>
              <a:t>-Confers ongoing rights and funding for an appointment. A tenured faculty member can be dismissed for cause. Positions may be cut if there is a fiscal emergency declared (this is not the same as a state budget cut, but rather a formal declaration). Faculty with tenure hold the titles of associate professor and professor.  </a:t>
            </a:r>
          </a:p>
          <a:p>
            <a:r>
              <a:rPr lang="en-US" b="1" dirty="0"/>
              <a:t>Tenure clock </a:t>
            </a:r>
            <a:r>
              <a:rPr lang="en-US" dirty="0"/>
              <a:t>- The probationary period used by a probationary faculty to generate an evaluative body of work in research, teaching and service for evaluation. It is a regulated time period that can be extended. At UW-Madison, the standard tenure clock is 6 years.</a:t>
            </a:r>
          </a:p>
        </p:txBody>
      </p:sp>
      <p:sp>
        <p:nvSpPr>
          <p:cNvPr id="4" name="Text Placeholder 3">
            <a:extLst>
              <a:ext uri="{FF2B5EF4-FFF2-40B4-BE49-F238E27FC236}">
                <a16:creationId xmlns:a16="http://schemas.microsoft.com/office/drawing/2014/main" id="{0AC5DC9C-2598-0D3C-5913-247F6A37C1AA}"/>
              </a:ext>
            </a:extLst>
          </p:cNvPr>
          <p:cNvSpPr>
            <a:spLocks noGrp="1"/>
          </p:cNvSpPr>
          <p:nvPr>
            <p:ph type="body" sz="quarter" idx="14"/>
          </p:nvPr>
        </p:nvSpPr>
        <p:spPr>
          <a:xfrm>
            <a:off x="0" y="6498293"/>
            <a:ext cx="3350276" cy="352084"/>
          </a:xfrm>
        </p:spPr>
        <p:txBody>
          <a:bodyPr/>
          <a:lstStyle/>
          <a:p>
            <a:r>
              <a:rPr lang="en-US" dirty="0"/>
              <a:t>The Faculty Appointment Life Cycle</a:t>
            </a:r>
          </a:p>
        </p:txBody>
      </p:sp>
      <p:pic>
        <p:nvPicPr>
          <p:cNvPr id="5" name="Picture 4" descr="book icon">
            <a:extLst>
              <a:ext uri="{FF2B5EF4-FFF2-40B4-BE49-F238E27FC236}">
                <a16:creationId xmlns:a16="http://schemas.microsoft.com/office/drawing/2014/main" id="{38B05BB4-60AF-5A35-2332-86392C6ACD01}"/>
              </a:ext>
            </a:extLst>
          </p:cNvPr>
          <p:cNvPicPr>
            <a:picLocks noChangeAspect="1"/>
          </p:cNvPicPr>
          <p:nvPr/>
        </p:nvPicPr>
        <p:blipFill>
          <a:blip r:embed="rId2"/>
          <a:stretch>
            <a:fillRect/>
          </a:stretch>
        </p:blipFill>
        <p:spPr>
          <a:xfrm>
            <a:off x="3228719" y="770812"/>
            <a:ext cx="911412" cy="911412"/>
          </a:xfrm>
          <a:prstGeom prst="rect">
            <a:avLst/>
          </a:prstGeom>
        </p:spPr>
      </p:pic>
    </p:spTree>
    <p:extLst>
      <p:ext uri="{BB962C8B-B14F-4D97-AF65-F5344CB8AC3E}">
        <p14:creationId xmlns:p14="http://schemas.microsoft.com/office/powerpoint/2010/main" val="30340026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F1CC9-5C31-C31A-035E-96DFFF885C9E}"/>
              </a:ext>
            </a:extLst>
          </p:cNvPr>
          <p:cNvSpPr>
            <a:spLocks noGrp="1"/>
          </p:cNvSpPr>
          <p:nvPr>
            <p:ph type="title"/>
          </p:nvPr>
        </p:nvSpPr>
        <p:spPr/>
        <p:txBody>
          <a:bodyPr/>
          <a:lstStyle/>
          <a:p>
            <a:r>
              <a:rPr lang="en-US" dirty="0"/>
              <a:t>Policy Sources</a:t>
            </a:r>
          </a:p>
        </p:txBody>
      </p:sp>
      <p:sp>
        <p:nvSpPr>
          <p:cNvPr id="3" name="Content Placeholder 2">
            <a:extLst>
              <a:ext uri="{FF2B5EF4-FFF2-40B4-BE49-F238E27FC236}">
                <a16:creationId xmlns:a16="http://schemas.microsoft.com/office/drawing/2014/main" id="{DB18BCA5-6A31-AFA4-CD79-89E9C601854C}"/>
              </a:ext>
            </a:extLst>
          </p:cNvPr>
          <p:cNvSpPr>
            <a:spLocks noGrp="1"/>
          </p:cNvSpPr>
          <p:nvPr>
            <p:ph sz="quarter" idx="13"/>
          </p:nvPr>
        </p:nvSpPr>
        <p:spPr/>
        <p:txBody>
          <a:bodyPr>
            <a:noAutofit/>
          </a:bodyPr>
          <a:lstStyle/>
          <a:p>
            <a:pPr>
              <a:lnSpc>
                <a:spcPct val="120000"/>
              </a:lnSpc>
              <a:spcAft>
                <a:spcPts val="600"/>
              </a:spcAft>
            </a:pPr>
            <a:r>
              <a:rPr lang="en-US" sz="1600" b="1" dirty="0"/>
              <a:t>State Statute: Chapter 36 </a:t>
            </a:r>
            <a:r>
              <a:rPr lang="en-US" sz="1600" dirty="0"/>
              <a:t>(UW System). Defines faculty, personnel systems, layoff or termination of faculty members, etc. (</a:t>
            </a:r>
            <a:r>
              <a:rPr lang="en-US" sz="1600" dirty="0">
                <a:hlinkClick r:id="rId2"/>
              </a:rPr>
              <a:t>https://docs.legis.wisconsin.gov/statutes/statutes/36</a:t>
            </a:r>
            <a:r>
              <a:rPr lang="en-US" sz="1600" dirty="0"/>
              <a:t>)</a:t>
            </a:r>
          </a:p>
          <a:p>
            <a:pPr>
              <a:lnSpc>
                <a:spcPct val="120000"/>
              </a:lnSpc>
              <a:spcAft>
                <a:spcPts val="600"/>
              </a:spcAft>
            </a:pPr>
            <a:r>
              <a:rPr lang="en-US" sz="1600" b="1" dirty="0"/>
              <a:t>Administrative Code </a:t>
            </a:r>
            <a:r>
              <a:rPr lang="en-US" sz="1600" dirty="0"/>
              <a:t>(UW System). Chapters 2-7 are specifically about faculty appointments . Chapter 3 is about faculty appointments in general and also contains information on appeals of non-renewals. (</a:t>
            </a:r>
            <a:r>
              <a:rPr lang="en-US" sz="1600" dirty="0">
                <a:hlinkClick r:id="rId3"/>
              </a:rPr>
              <a:t>https://docs.legis.wisconsin.gov/code/admin_code/uws</a:t>
            </a:r>
            <a:r>
              <a:rPr lang="en-US" sz="1600" dirty="0"/>
              <a:t>)</a:t>
            </a:r>
          </a:p>
          <a:p>
            <a:pPr>
              <a:lnSpc>
                <a:spcPct val="120000"/>
              </a:lnSpc>
              <a:spcAft>
                <a:spcPts val="600"/>
              </a:spcAft>
            </a:pPr>
            <a:r>
              <a:rPr lang="en-US" sz="1600" b="1" dirty="0"/>
              <a:t>Board of Regents Policies </a:t>
            </a:r>
            <a:r>
              <a:rPr lang="en-US" sz="1600" dirty="0"/>
              <a:t>(UW System). Section 20 on Personnel. 20-23 is tenure policy, 20-24 is financial emergency and program discontinuance, 20-9 is post tenure review. (</a:t>
            </a:r>
            <a:r>
              <a:rPr lang="en-US" sz="1600" dirty="0">
                <a:hlinkClick r:id="rId4"/>
              </a:rPr>
              <a:t>https://www.wisconsin.edu/regents/policies/</a:t>
            </a:r>
            <a:r>
              <a:rPr lang="en-US" sz="1600" dirty="0"/>
              <a:t>)</a:t>
            </a:r>
          </a:p>
          <a:p>
            <a:pPr>
              <a:lnSpc>
                <a:spcPct val="120000"/>
              </a:lnSpc>
              <a:spcAft>
                <a:spcPts val="600"/>
              </a:spcAft>
            </a:pPr>
            <a:r>
              <a:rPr lang="en-US" sz="1600" b="1" dirty="0"/>
              <a:t>Faculty Policies and Procedures </a:t>
            </a:r>
            <a:r>
              <a:rPr lang="en-US" sz="1600" dirty="0"/>
              <a:t>(UW-Madison). Chapter 7 (</a:t>
            </a:r>
            <a:r>
              <a:rPr lang="en-US" sz="1600" dirty="0">
                <a:hlinkClick r:id="rId5"/>
              </a:rPr>
              <a:t>https://policy.wisc.edu/library/UW-807</a:t>
            </a:r>
            <a:r>
              <a:rPr lang="en-US" sz="1600" dirty="0"/>
              <a:t>) covers faculty appointments. Other parts of FPP are also relevant to HR work. Changes to this document are made by the Faculty Senate. </a:t>
            </a:r>
          </a:p>
          <a:p>
            <a:pPr>
              <a:lnSpc>
                <a:spcPct val="120000"/>
              </a:lnSpc>
              <a:spcAft>
                <a:spcPts val="600"/>
              </a:spcAft>
            </a:pPr>
            <a:r>
              <a:rPr lang="en-US" sz="1600" b="1" dirty="0"/>
              <a:t>OHR Policy </a:t>
            </a:r>
            <a:r>
              <a:rPr lang="en-US" sz="1600" dirty="0"/>
              <a:t>(UW-Madison). There are some relevant OHR policies for faculty including vacation, sick leave, etc. (</a:t>
            </a:r>
            <a:r>
              <a:rPr lang="en-US" sz="1600" dirty="0">
                <a:hlinkClick r:id="rId6"/>
              </a:rPr>
              <a:t>http://policy.wisc.edu</a:t>
            </a:r>
            <a:r>
              <a:rPr lang="en-US" sz="1600" dirty="0"/>
              <a:t>)  </a:t>
            </a:r>
          </a:p>
        </p:txBody>
      </p:sp>
      <p:sp>
        <p:nvSpPr>
          <p:cNvPr id="4" name="Text Placeholder 3">
            <a:extLst>
              <a:ext uri="{FF2B5EF4-FFF2-40B4-BE49-F238E27FC236}">
                <a16:creationId xmlns:a16="http://schemas.microsoft.com/office/drawing/2014/main" id="{0AC5DC9C-2598-0D3C-5913-247F6A37C1AA}"/>
              </a:ext>
            </a:extLst>
          </p:cNvPr>
          <p:cNvSpPr>
            <a:spLocks noGrp="1"/>
          </p:cNvSpPr>
          <p:nvPr>
            <p:ph type="body" sz="quarter" idx="14"/>
          </p:nvPr>
        </p:nvSpPr>
        <p:spPr>
          <a:xfrm>
            <a:off x="0" y="6498293"/>
            <a:ext cx="3350276" cy="352084"/>
          </a:xfrm>
        </p:spPr>
        <p:txBody>
          <a:bodyPr/>
          <a:lstStyle/>
          <a:p>
            <a:r>
              <a:rPr lang="en-US" dirty="0"/>
              <a:t>The Faculty Appointment Life Cycle</a:t>
            </a:r>
          </a:p>
        </p:txBody>
      </p:sp>
      <p:pic>
        <p:nvPicPr>
          <p:cNvPr id="6" name="Picture 5" descr="document icon">
            <a:extLst>
              <a:ext uri="{FF2B5EF4-FFF2-40B4-BE49-F238E27FC236}">
                <a16:creationId xmlns:a16="http://schemas.microsoft.com/office/drawing/2014/main" id="{1C59965A-DD55-D4DF-DF38-659A38C573E5}"/>
              </a:ext>
            </a:extLst>
          </p:cNvPr>
          <p:cNvPicPr>
            <a:picLocks noChangeAspect="1"/>
          </p:cNvPicPr>
          <p:nvPr/>
        </p:nvPicPr>
        <p:blipFill>
          <a:blip r:embed="rId7"/>
          <a:stretch>
            <a:fillRect/>
          </a:stretch>
        </p:blipFill>
        <p:spPr>
          <a:xfrm>
            <a:off x="3906647" y="612588"/>
            <a:ext cx="911412" cy="911412"/>
          </a:xfrm>
          <a:prstGeom prst="rect">
            <a:avLst/>
          </a:prstGeom>
        </p:spPr>
      </p:pic>
    </p:spTree>
    <p:extLst>
      <p:ext uri="{BB962C8B-B14F-4D97-AF65-F5344CB8AC3E}">
        <p14:creationId xmlns:p14="http://schemas.microsoft.com/office/powerpoint/2010/main" val="24483391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F1CC9-5C31-C31A-035E-96DFFF885C9E}"/>
              </a:ext>
            </a:extLst>
          </p:cNvPr>
          <p:cNvSpPr>
            <a:spLocks noGrp="1"/>
          </p:cNvSpPr>
          <p:nvPr>
            <p:ph type="title"/>
          </p:nvPr>
        </p:nvSpPr>
        <p:spPr/>
        <p:txBody>
          <a:bodyPr/>
          <a:lstStyle/>
          <a:p>
            <a:r>
              <a:rPr lang="en-US" dirty="0"/>
              <a:t>Faculty Titles</a:t>
            </a:r>
          </a:p>
        </p:txBody>
      </p:sp>
      <p:sp>
        <p:nvSpPr>
          <p:cNvPr id="3" name="Content Placeholder 2">
            <a:extLst>
              <a:ext uri="{FF2B5EF4-FFF2-40B4-BE49-F238E27FC236}">
                <a16:creationId xmlns:a16="http://schemas.microsoft.com/office/drawing/2014/main" id="{DB18BCA5-6A31-AFA4-CD79-89E9C601854C}"/>
              </a:ext>
            </a:extLst>
          </p:cNvPr>
          <p:cNvSpPr>
            <a:spLocks noGrp="1"/>
          </p:cNvSpPr>
          <p:nvPr>
            <p:ph sz="quarter" idx="13"/>
          </p:nvPr>
        </p:nvSpPr>
        <p:spPr/>
        <p:txBody>
          <a:bodyPr>
            <a:normAutofit/>
          </a:bodyPr>
          <a:lstStyle/>
          <a:p>
            <a:r>
              <a:rPr lang="en-US" dirty="0"/>
              <a:t>4 ranks/titles in state statute and UW System Administrative Code</a:t>
            </a:r>
          </a:p>
          <a:p>
            <a:pPr lvl="1"/>
            <a:r>
              <a:rPr lang="en-US" dirty="0"/>
              <a:t>Instructor (non-tenured)</a:t>
            </a:r>
          </a:p>
          <a:p>
            <a:pPr lvl="1"/>
            <a:r>
              <a:rPr lang="en-US" dirty="0"/>
              <a:t>Assistant Professor (pre-tenured)</a:t>
            </a:r>
          </a:p>
          <a:p>
            <a:pPr lvl="1"/>
            <a:r>
              <a:rPr lang="en-US" dirty="0"/>
              <a:t>Associate Professor (tenured)</a:t>
            </a:r>
          </a:p>
          <a:p>
            <a:pPr lvl="1"/>
            <a:r>
              <a:rPr lang="en-US" dirty="0"/>
              <a:t>Professor (tenured)</a:t>
            </a:r>
          </a:p>
          <a:p>
            <a:pPr lvl="1"/>
            <a:endParaRPr lang="en-US" dirty="0"/>
          </a:p>
          <a:p>
            <a:pPr lvl="1"/>
            <a:r>
              <a:rPr lang="en-US" dirty="0"/>
              <a:t>A note about instructor title. It is used for faculty hires who have not yet completed their terminal degree but have started their position at UW-Madison. The time spent in the instructor title is counted towards their tenure clock. </a:t>
            </a:r>
          </a:p>
        </p:txBody>
      </p:sp>
      <p:sp>
        <p:nvSpPr>
          <p:cNvPr id="4" name="Text Placeholder 3">
            <a:extLst>
              <a:ext uri="{FF2B5EF4-FFF2-40B4-BE49-F238E27FC236}">
                <a16:creationId xmlns:a16="http://schemas.microsoft.com/office/drawing/2014/main" id="{0AC5DC9C-2598-0D3C-5913-247F6A37C1AA}"/>
              </a:ext>
            </a:extLst>
          </p:cNvPr>
          <p:cNvSpPr>
            <a:spLocks noGrp="1"/>
          </p:cNvSpPr>
          <p:nvPr>
            <p:ph type="body" sz="quarter" idx="14"/>
          </p:nvPr>
        </p:nvSpPr>
        <p:spPr>
          <a:xfrm>
            <a:off x="0" y="6498293"/>
            <a:ext cx="3350276" cy="352084"/>
          </a:xfrm>
        </p:spPr>
        <p:txBody>
          <a:bodyPr/>
          <a:lstStyle/>
          <a:p>
            <a:r>
              <a:rPr lang="en-US" dirty="0"/>
              <a:t>The Faculty Appointment Life Cycle</a:t>
            </a:r>
          </a:p>
        </p:txBody>
      </p:sp>
      <p:pic>
        <p:nvPicPr>
          <p:cNvPr id="5" name="Picture 4" descr="graduation cap icon">
            <a:extLst>
              <a:ext uri="{FF2B5EF4-FFF2-40B4-BE49-F238E27FC236}">
                <a16:creationId xmlns:a16="http://schemas.microsoft.com/office/drawing/2014/main" id="{917F6276-943F-FF8C-CB50-1AF5AC905353}"/>
              </a:ext>
            </a:extLst>
          </p:cNvPr>
          <p:cNvPicPr>
            <a:picLocks noChangeAspect="1"/>
          </p:cNvPicPr>
          <p:nvPr/>
        </p:nvPicPr>
        <p:blipFill>
          <a:blip r:embed="rId2"/>
          <a:stretch>
            <a:fillRect/>
          </a:stretch>
        </p:blipFill>
        <p:spPr>
          <a:xfrm>
            <a:off x="3539030" y="824381"/>
            <a:ext cx="911412" cy="911412"/>
          </a:xfrm>
          <a:prstGeom prst="rect">
            <a:avLst/>
          </a:prstGeom>
        </p:spPr>
      </p:pic>
    </p:spTree>
    <p:extLst>
      <p:ext uri="{BB962C8B-B14F-4D97-AF65-F5344CB8AC3E}">
        <p14:creationId xmlns:p14="http://schemas.microsoft.com/office/powerpoint/2010/main" val="25942559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F1CC9-5C31-C31A-035E-96DFFF885C9E}"/>
              </a:ext>
            </a:extLst>
          </p:cNvPr>
          <p:cNvSpPr>
            <a:spLocks noGrp="1"/>
          </p:cNvSpPr>
          <p:nvPr>
            <p:ph type="title"/>
          </p:nvPr>
        </p:nvSpPr>
        <p:spPr/>
        <p:txBody>
          <a:bodyPr/>
          <a:lstStyle/>
          <a:p>
            <a:r>
              <a:rPr lang="en-US" dirty="0"/>
              <a:t>Faculty Probationary Appointments</a:t>
            </a:r>
          </a:p>
        </p:txBody>
      </p:sp>
      <p:sp>
        <p:nvSpPr>
          <p:cNvPr id="3" name="Content Placeholder 2">
            <a:extLst>
              <a:ext uri="{FF2B5EF4-FFF2-40B4-BE49-F238E27FC236}">
                <a16:creationId xmlns:a16="http://schemas.microsoft.com/office/drawing/2014/main" id="{DB18BCA5-6A31-AFA4-CD79-89E9C601854C}"/>
              </a:ext>
            </a:extLst>
          </p:cNvPr>
          <p:cNvSpPr>
            <a:spLocks noGrp="1"/>
          </p:cNvSpPr>
          <p:nvPr>
            <p:ph sz="quarter" idx="13"/>
          </p:nvPr>
        </p:nvSpPr>
        <p:spPr/>
        <p:txBody>
          <a:bodyPr>
            <a:normAutofit/>
          </a:bodyPr>
          <a:lstStyle/>
          <a:p>
            <a:r>
              <a:rPr lang="en-US" dirty="0"/>
              <a:t>May start on any date</a:t>
            </a:r>
          </a:p>
          <a:p>
            <a:r>
              <a:rPr lang="en-US" dirty="0"/>
              <a:t>Can be for 9-month or 12-month appointments</a:t>
            </a:r>
          </a:p>
          <a:p>
            <a:r>
              <a:rPr lang="en-US" dirty="0"/>
              <a:t>UW-Madison sets end date of appointment for end of fall semester or spring semester (or end of December or June for 12-month appointments).  </a:t>
            </a:r>
          </a:p>
          <a:p>
            <a:r>
              <a:rPr lang="en-US" dirty="0"/>
              <a:t>Two dates are set: </a:t>
            </a:r>
            <a:r>
              <a:rPr lang="en-US" i="1" dirty="0"/>
              <a:t>Mandatory Review Date or Tenure Review Date </a:t>
            </a:r>
            <a:r>
              <a:rPr lang="en-US" dirty="0"/>
              <a:t>(6 years from start) and </a:t>
            </a:r>
            <a:r>
              <a:rPr lang="en-US" i="1" dirty="0"/>
              <a:t>Appointment End Date </a:t>
            </a:r>
            <a:r>
              <a:rPr lang="en-US" dirty="0"/>
              <a:t>(7 years from start-includes 12 month notice period). More on how these are set in a moment.</a:t>
            </a:r>
          </a:p>
          <a:p>
            <a:endParaRPr lang="en-US" dirty="0"/>
          </a:p>
        </p:txBody>
      </p:sp>
      <p:sp>
        <p:nvSpPr>
          <p:cNvPr id="4" name="Text Placeholder 3">
            <a:extLst>
              <a:ext uri="{FF2B5EF4-FFF2-40B4-BE49-F238E27FC236}">
                <a16:creationId xmlns:a16="http://schemas.microsoft.com/office/drawing/2014/main" id="{0AC5DC9C-2598-0D3C-5913-247F6A37C1AA}"/>
              </a:ext>
            </a:extLst>
          </p:cNvPr>
          <p:cNvSpPr>
            <a:spLocks noGrp="1"/>
          </p:cNvSpPr>
          <p:nvPr>
            <p:ph type="body" sz="quarter" idx="14"/>
          </p:nvPr>
        </p:nvSpPr>
        <p:spPr>
          <a:xfrm>
            <a:off x="0" y="6498293"/>
            <a:ext cx="3350276" cy="352084"/>
          </a:xfrm>
        </p:spPr>
        <p:txBody>
          <a:bodyPr/>
          <a:lstStyle/>
          <a:p>
            <a:r>
              <a:rPr lang="en-US" dirty="0"/>
              <a:t>The Faculty Appointment Life Cycle</a:t>
            </a:r>
          </a:p>
        </p:txBody>
      </p:sp>
      <p:pic>
        <p:nvPicPr>
          <p:cNvPr id="5" name="Picture 4" descr="calendar icon">
            <a:extLst>
              <a:ext uri="{FF2B5EF4-FFF2-40B4-BE49-F238E27FC236}">
                <a16:creationId xmlns:a16="http://schemas.microsoft.com/office/drawing/2014/main" id="{91F78B91-0CF3-96DE-E822-F792EAE8E70E}"/>
              </a:ext>
            </a:extLst>
          </p:cNvPr>
          <p:cNvPicPr>
            <a:picLocks noChangeAspect="1"/>
          </p:cNvPicPr>
          <p:nvPr/>
        </p:nvPicPr>
        <p:blipFill>
          <a:blip r:embed="rId2"/>
          <a:stretch>
            <a:fillRect/>
          </a:stretch>
        </p:blipFill>
        <p:spPr>
          <a:xfrm>
            <a:off x="8266083" y="612588"/>
            <a:ext cx="911412" cy="911412"/>
          </a:xfrm>
          <a:prstGeom prst="rect">
            <a:avLst/>
          </a:prstGeom>
        </p:spPr>
      </p:pic>
    </p:spTree>
    <p:extLst>
      <p:ext uri="{BB962C8B-B14F-4D97-AF65-F5344CB8AC3E}">
        <p14:creationId xmlns:p14="http://schemas.microsoft.com/office/powerpoint/2010/main" val="15147140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F1CC9-5C31-C31A-035E-96DFFF885C9E}"/>
              </a:ext>
            </a:extLst>
          </p:cNvPr>
          <p:cNvSpPr>
            <a:spLocks noGrp="1"/>
          </p:cNvSpPr>
          <p:nvPr>
            <p:ph type="title"/>
          </p:nvPr>
        </p:nvSpPr>
        <p:spPr/>
        <p:txBody>
          <a:bodyPr/>
          <a:lstStyle/>
          <a:p>
            <a:r>
              <a:rPr lang="en-US" dirty="0"/>
              <a:t>Tenure Clock</a:t>
            </a:r>
          </a:p>
        </p:txBody>
      </p:sp>
      <p:sp>
        <p:nvSpPr>
          <p:cNvPr id="3" name="Content Placeholder 2">
            <a:extLst>
              <a:ext uri="{FF2B5EF4-FFF2-40B4-BE49-F238E27FC236}">
                <a16:creationId xmlns:a16="http://schemas.microsoft.com/office/drawing/2014/main" id="{DB18BCA5-6A31-AFA4-CD79-89E9C601854C}"/>
              </a:ext>
            </a:extLst>
          </p:cNvPr>
          <p:cNvSpPr>
            <a:spLocks noGrp="1"/>
          </p:cNvSpPr>
          <p:nvPr>
            <p:ph sz="quarter" idx="13"/>
          </p:nvPr>
        </p:nvSpPr>
        <p:spPr/>
        <p:txBody>
          <a:bodyPr>
            <a:normAutofit/>
          </a:bodyPr>
          <a:lstStyle/>
          <a:p>
            <a:r>
              <a:rPr lang="en-US" dirty="0"/>
              <a:t>The tenure clock is the time period used by probationary faculty to create a body of work in research, teaching and service for evaluation for tenure.</a:t>
            </a:r>
          </a:p>
          <a:p>
            <a:r>
              <a:rPr lang="en-US" dirty="0"/>
              <a:t>A typical tenure clock at UW-Madison is 6 years. This means the person must obtain tenure by the end of the 6</a:t>
            </a:r>
            <a:r>
              <a:rPr lang="en-US" baseline="30000" dirty="0"/>
              <a:t>th</a:t>
            </a:r>
            <a:r>
              <a:rPr lang="en-US" dirty="0"/>
              <a:t> year or be non-renewed. </a:t>
            </a:r>
          </a:p>
          <a:p>
            <a:r>
              <a:rPr lang="en-US" dirty="0"/>
              <a:t>Tenure clocks may be shorter than 6 years based on previous equivalent experience. The shortest tenure clock a faculty member can have is 3 years. </a:t>
            </a:r>
          </a:p>
          <a:p>
            <a:r>
              <a:rPr lang="en-US" dirty="0"/>
              <a:t>Appointments of 50% to 75% count each year of the tenure clock as half a year. </a:t>
            </a:r>
          </a:p>
        </p:txBody>
      </p:sp>
      <p:sp>
        <p:nvSpPr>
          <p:cNvPr id="4" name="Text Placeholder 3">
            <a:extLst>
              <a:ext uri="{FF2B5EF4-FFF2-40B4-BE49-F238E27FC236}">
                <a16:creationId xmlns:a16="http://schemas.microsoft.com/office/drawing/2014/main" id="{0AC5DC9C-2598-0D3C-5913-247F6A37C1AA}"/>
              </a:ext>
            </a:extLst>
          </p:cNvPr>
          <p:cNvSpPr>
            <a:spLocks noGrp="1"/>
          </p:cNvSpPr>
          <p:nvPr>
            <p:ph type="body" sz="quarter" idx="14"/>
          </p:nvPr>
        </p:nvSpPr>
        <p:spPr>
          <a:xfrm>
            <a:off x="0" y="6498293"/>
            <a:ext cx="3350276" cy="352084"/>
          </a:xfrm>
        </p:spPr>
        <p:txBody>
          <a:bodyPr/>
          <a:lstStyle/>
          <a:p>
            <a:r>
              <a:rPr lang="en-US" dirty="0"/>
              <a:t>The Faculty Appointment Life Cycle</a:t>
            </a:r>
          </a:p>
        </p:txBody>
      </p:sp>
      <p:pic>
        <p:nvPicPr>
          <p:cNvPr id="5" name="Picture 4" descr="calendar icon">
            <a:extLst>
              <a:ext uri="{FF2B5EF4-FFF2-40B4-BE49-F238E27FC236}">
                <a16:creationId xmlns:a16="http://schemas.microsoft.com/office/drawing/2014/main" id="{91F78B91-0CF3-96DE-E822-F792EAE8E70E}"/>
              </a:ext>
            </a:extLst>
          </p:cNvPr>
          <p:cNvPicPr>
            <a:picLocks noChangeAspect="1"/>
          </p:cNvPicPr>
          <p:nvPr/>
        </p:nvPicPr>
        <p:blipFill>
          <a:blip r:embed="rId2"/>
          <a:stretch>
            <a:fillRect/>
          </a:stretch>
        </p:blipFill>
        <p:spPr>
          <a:xfrm>
            <a:off x="3433604" y="612588"/>
            <a:ext cx="911412" cy="911412"/>
          </a:xfrm>
          <a:prstGeom prst="rect">
            <a:avLst/>
          </a:prstGeom>
        </p:spPr>
      </p:pic>
    </p:spTree>
    <p:extLst>
      <p:ext uri="{BB962C8B-B14F-4D97-AF65-F5344CB8AC3E}">
        <p14:creationId xmlns:p14="http://schemas.microsoft.com/office/powerpoint/2010/main" val="8436622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F1CC9-5C31-C31A-035E-96DFFF885C9E}"/>
              </a:ext>
            </a:extLst>
          </p:cNvPr>
          <p:cNvSpPr>
            <a:spLocks noGrp="1"/>
          </p:cNvSpPr>
          <p:nvPr>
            <p:ph type="title"/>
          </p:nvPr>
        </p:nvSpPr>
        <p:spPr/>
        <p:txBody>
          <a:bodyPr/>
          <a:lstStyle/>
          <a:p>
            <a:r>
              <a:rPr lang="en-US" dirty="0"/>
              <a:t>Setting the Tenure Clock</a:t>
            </a:r>
          </a:p>
        </p:txBody>
      </p:sp>
      <p:sp>
        <p:nvSpPr>
          <p:cNvPr id="3" name="Content Placeholder 2">
            <a:extLst>
              <a:ext uri="{FF2B5EF4-FFF2-40B4-BE49-F238E27FC236}">
                <a16:creationId xmlns:a16="http://schemas.microsoft.com/office/drawing/2014/main" id="{DB18BCA5-6A31-AFA4-CD79-89E9C601854C}"/>
              </a:ext>
            </a:extLst>
          </p:cNvPr>
          <p:cNvSpPr>
            <a:spLocks noGrp="1"/>
          </p:cNvSpPr>
          <p:nvPr>
            <p:ph sz="quarter" idx="13"/>
          </p:nvPr>
        </p:nvSpPr>
        <p:spPr/>
        <p:txBody>
          <a:bodyPr>
            <a:normAutofit/>
          </a:bodyPr>
          <a:lstStyle/>
          <a:p>
            <a:r>
              <a:rPr lang="en-US" dirty="0"/>
              <a:t>There is a policy on how to set a tenure clock based on the start date. (UW-881)</a:t>
            </a:r>
          </a:p>
          <a:p>
            <a:pPr lvl="1"/>
            <a:r>
              <a:rPr lang="en-US" dirty="0"/>
              <a:t>Faculty starting between March 15 and Nov 14 have their tenure clock calculated based on a fall semester start date</a:t>
            </a:r>
          </a:p>
          <a:p>
            <a:pPr lvl="1"/>
            <a:r>
              <a:rPr lang="en-US" dirty="0"/>
              <a:t>Faculty starting between Nov 15 and March 14 have their tenure clock calculated based on a spring semester start date</a:t>
            </a:r>
          </a:p>
          <a:p>
            <a:endParaRPr lang="en-US" dirty="0"/>
          </a:p>
          <a:p>
            <a:pPr lvl="1"/>
            <a:r>
              <a:rPr lang="en-US" dirty="0"/>
              <a:t>Using the policy above, calculate the Tenure Consideration Date (end of 6</a:t>
            </a:r>
            <a:r>
              <a:rPr lang="en-US" baseline="30000" dirty="0"/>
              <a:t>th</a:t>
            </a:r>
            <a:r>
              <a:rPr lang="en-US" dirty="0"/>
              <a:t> year) and Probationary Appointment End Date (end of 7</a:t>
            </a:r>
            <a:r>
              <a:rPr lang="en-US" baseline="30000" dirty="0"/>
              <a:t>th</a:t>
            </a:r>
            <a:r>
              <a:rPr lang="en-US" dirty="0"/>
              <a:t> year) for the questions that follow and enter your answer through a Zoom poll. We’ll do each question separately.  </a:t>
            </a:r>
          </a:p>
          <a:p>
            <a:pPr lvl="1"/>
            <a:endParaRPr lang="en-US" dirty="0"/>
          </a:p>
          <a:p>
            <a:pPr lvl="1"/>
            <a:endParaRPr lang="en-US" dirty="0"/>
          </a:p>
        </p:txBody>
      </p:sp>
      <p:sp>
        <p:nvSpPr>
          <p:cNvPr id="4" name="Text Placeholder 3">
            <a:extLst>
              <a:ext uri="{FF2B5EF4-FFF2-40B4-BE49-F238E27FC236}">
                <a16:creationId xmlns:a16="http://schemas.microsoft.com/office/drawing/2014/main" id="{0AC5DC9C-2598-0D3C-5913-247F6A37C1AA}"/>
              </a:ext>
            </a:extLst>
          </p:cNvPr>
          <p:cNvSpPr>
            <a:spLocks noGrp="1"/>
          </p:cNvSpPr>
          <p:nvPr>
            <p:ph type="body" sz="quarter" idx="14"/>
          </p:nvPr>
        </p:nvSpPr>
        <p:spPr>
          <a:xfrm>
            <a:off x="0" y="6498293"/>
            <a:ext cx="3350276" cy="352084"/>
          </a:xfrm>
        </p:spPr>
        <p:txBody>
          <a:bodyPr/>
          <a:lstStyle/>
          <a:p>
            <a:r>
              <a:rPr lang="en-US" dirty="0"/>
              <a:t>The Faculty Appointment Life Cycle</a:t>
            </a:r>
          </a:p>
        </p:txBody>
      </p:sp>
      <p:pic>
        <p:nvPicPr>
          <p:cNvPr id="5" name="Picture 4" descr="pencil icon">
            <a:extLst>
              <a:ext uri="{FF2B5EF4-FFF2-40B4-BE49-F238E27FC236}">
                <a16:creationId xmlns:a16="http://schemas.microsoft.com/office/drawing/2014/main" id="{801E942E-46DE-9C29-8381-33519CFA0697}"/>
              </a:ext>
            </a:extLst>
          </p:cNvPr>
          <p:cNvPicPr>
            <a:picLocks noChangeAspect="1"/>
          </p:cNvPicPr>
          <p:nvPr/>
        </p:nvPicPr>
        <p:blipFill>
          <a:blip r:embed="rId2"/>
          <a:stretch>
            <a:fillRect/>
          </a:stretch>
        </p:blipFill>
        <p:spPr>
          <a:xfrm>
            <a:off x="893346" y="4403927"/>
            <a:ext cx="911412" cy="911412"/>
          </a:xfrm>
          <a:prstGeom prst="rect">
            <a:avLst/>
          </a:prstGeom>
        </p:spPr>
      </p:pic>
    </p:spTree>
    <p:extLst>
      <p:ext uri="{BB962C8B-B14F-4D97-AF65-F5344CB8AC3E}">
        <p14:creationId xmlns:p14="http://schemas.microsoft.com/office/powerpoint/2010/main" val="20070877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F1CC9-5C31-C31A-035E-96DFFF885C9E}"/>
              </a:ext>
            </a:extLst>
          </p:cNvPr>
          <p:cNvSpPr>
            <a:spLocks noGrp="1"/>
          </p:cNvSpPr>
          <p:nvPr>
            <p:ph type="title"/>
          </p:nvPr>
        </p:nvSpPr>
        <p:spPr/>
        <p:txBody>
          <a:bodyPr/>
          <a:lstStyle/>
          <a:p>
            <a:r>
              <a:rPr lang="en-US" dirty="0"/>
              <a:t>Setting the Tenure Clock Exercises</a:t>
            </a:r>
          </a:p>
        </p:txBody>
      </p:sp>
      <p:sp>
        <p:nvSpPr>
          <p:cNvPr id="3" name="Content Placeholder 2">
            <a:extLst>
              <a:ext uri="{FF2B5EF4-FFF2-40B4-BE49-F238E27FC236}">
                <a16:creationId xmlns:a16="http://schemas.microsoft.com/office/drawing/2014/main" id="{DB18BCA5-6A31-AFA4-CD79-89E9C601854C}"/>
              </a:ext>
            </a:extLst>
          </p:cNvPr>
          <p:cNvSpPr>
            <a:spLocks noGrp="1"/>
          </p:cNvSpPr>
          <p:nvPr>
            <p:ph sz="quarter" idx="13"/>
          </p:nvPr>
        </p:nvSpPr>
        <p:spPr/>
        <p:txBody>
          <a:bodyPr>
            <a:normAutofit lnSpcReduction="10000"/>
          </a:bodyPr>
          <a:lstStyle/>
          <a:p>
            <a:pPr lvl="1"/>
            <a:endParaRPr lang="en-US" dirty="0"/>
          </a:p>
          <a:p>
            <a:pPr marL="457200" lvl="1" indent="0">
              <a:buNone/>
            </a:pPr>
            <a:r>
              <a:rPr lang="en-US" dirty="0"/>
              <a:t>Appointment start date: August 19, 2024. Tenure clock is 6 years. 9-month appointment. 100% appointment</a:t>
            </a:r>
          </a:p>
          <a:p>
            <a:pPr marL="457200" lvl="1" indent="0">
              <a:buNone/>
            </a:pPr>
            <a:endParaRPr lang="en-US" dirty="0"/>
          </a:p>
          <a:p>
            <a:pPr marL="457200" lvl="1" indent="0">
              <a:buNone/>
            </a:pPr>
            <a:r>
              <a:rPr lang="en-US" dirty="0"/>
              <a:t>Choices:</a:t>
            </a:r>
          </a:p>
          <a:p>
            <a:pPr marL="457200" lvl="1" indent="0">
              <a:buNone/>
            </a:pPr>
            <a:r>
              <a:rPr lang="en-US" dirty="0"/>
              <a:t>A. Tenure Consideration Date: May 2030</a:t>
            </a:r>
          </a:p>
          <a:p>
            <a:pPr marL="457200" lvl="1" indent="0">
              <a:buNone/>
            </a:pPr>
            <a:r>
              <a:rPr lang="en-US" dirty="0"/>
              <a:t>Probationary End Date: May 2031</a:t>
            </a:r>
          </a:p>
          <a:p>
            <a:pPr marL="457200" lvl="1" indent="0">
              <a:buNone/>
            </a:pPr>
            <a:r>
              <a:rPr lang="en-US" dirty="0"/>
              <a:t>B. Tenure Consideration Date: June 2030</a:t>
            </a:r>
          </a:p>
          <a:p>
            <a:pPr marL="457200" lvl="1" indent="0">
              <a:buNone/>
            </a:pPr>
            <a:r>
              <a:rPr lang="en-US" dirty="0"/>
              <a:t>Probationary End Date: June 2031</a:t>
            </a:r>
          </a:p>
          <a:p>
            <a:pPr marL="457200" lvl="1" indent="0">
              <a:buNone/>
            </a:pPr>
            <a:r>
              <a:rPr lang="en-US" dirty="0"/>
              <a:t>C. Tenure Consideration Date: May 2029</a:t>
            </a:r>
          </a:p>
          <a:p>
            <a:pPr marL="457200" lvl="1" indent="0">
              <a:buNone/>
            </a:pPr>
            <a:r>
              <a:rPr lang="en-US" dirty="0"/>
              <a:t>Probationary End Date: May 2030</a:t>
            </a:r>
          </a:p>
          <a:p>
            <a:pPr marL="457200" lvl="1" indent="0">
              <a:buNone/>
            </a:pPr>
            <a:r>
              <a:rPr lang="en-US" dirty="0"/>
              <a:t>D. Tenure Consideration Date: May 2031</a:t>
            </a:r>
          </a:p>
          <a:p>
            <a:pPr marL="457200" lvl="1" indent="0">
              <a:buNone/>
            </a:pPr>
            <a:r>
              <a:rPr lang="en-US" dirty="0"/>
              <a:t>Probationary End Date: May 2032</a:t>
            </a:r>
          </a:p>
        </p:txBody>
      </p:sp>
      <p:sp>
        <p:nvSpPr>
          <p:cNvPr id="4" name="Text Placeholder 3">
            <a:extLst>
              <a:ext uri="{FF2B5EF4-FFF2-40B4-BE49-F238E27FC236}">
                <a16:creationId xmlns:a16="http://schemas.microsoft.com/office/drawing/2014/main" id="{0AC5DC9C-2598-0D3C-5913-247F6A37C1AA}"/>
              </a:ext>
            </a:extLst>
          </p:cNvPr>
          <p:cNvSpPr>
            <a:spLocks noGrp="1"/>
          </p:cNvSpPr>
          <p:nvPr>
            <p:ph type="body" sz="quarter" idx="14"/>
          </p:nvPr>
        </p:nvSpPr>
        <p:spPr>
          <a:xfrm>
            <a:off x="0" y="6498293"/>
            <a:ext cx="3350276" cy="352084"/>
          </a:xfrm>
        </p:spPr>
        <p:txBody>
          <a:bodyPr/>
          <a:lstStyle/>
          <a:p>
            <a:r>
              <a:rPr lang="en-US" dirty="0"/>
              <a:t>The Faculty Appointment Life Cycle</a:t>
            </a:r>
          </a:p>
        </p:txBody>
      </p:sp>
      <p:pic>
        <p:nvPicPr>
          <p:cNvPr id="6" name="Picture 5" descr="pencil icon">
            <a:extLst>
              <a:ext uri="{FF2B5EF4-FFF2-40B4-BE49-F238E27FC236}">
                <a16:creationId xmlns:a16="http://schemas.microsoft.com/office/drawing/2014/main" id="{66C8C4F9-3ED4-ED78-DA4A-E4E3ECD11C44}"/>
              </a:ext>
            </a:extLst>
          </p:cNvPr>
          <p:cNvPicPr>
            <a:picLocks noChangeAspect="1"/>
          </p:cNvPicPr>
          <p:nvPr/>
        </p:nvPicPr>
        <p:blipFill>
          <a:blip r:embed="rId2"/>
          <a:stretch>
            <a:fillRect/>
          </a:stretch>
        </p:blipFill>
        <p:spPr>
          <a:xfrm>
            <a:off x="8005346" y="717242"/>
            <a:ext cx="911412" cy="911412"/>
          </a:xfrm>
          <a:prstGeom prst="rect">
            <a:avLst/>
          </a:prstGeom>
        </p:spPr>
      </p:pic>
    </p:spTree>
    <p:extLst>
      <p:ext uri="{BB962C8B-B14F-4D97-AF65-F5344CB8AC3E}">
        <p14:creationId xmlns:p14="http://schemas.microsoft.com/office/powerpoint/2010/main" val="1094351219"/>
      </p:ext>
    </p:extLst>
  </p:cSld>
  <p:clrMapOvr>
    <a:masterClrMapping/>
  </p:clrMapOvr>
</p:sld>
</file>

<file path=ppt/theme/theme1.xml><?xml version="1.0" encoding="utf-8"?>
<a:theme xmlns:a="http://schemas.openxmlformats.org/drawingml/2006/main" name="Office Theme">
  <a:themeElements>
    <a:clrScheme name="UW-Madison theme1">
      <a:dk1>
        <a:srgbClr val="202020"/>
      </a:dk1>
      <a:lt1>
        <a:srgbClr val="FFFFFF"/>
      </a:lt1>
      <a:dk2>
        <a:srgbClr val="101010"/>
      </a:dk2>
      <a:lt2>
        <a:srgbClr val="DADFE1"/>
      </a:lt2>
      <a:accent1>
        <a:srgbClr val="C5050C"/>
      </a:accent1>
      <a:accent2>
        <a:srgbClr val="C5050C"/>
      </a:accent2>
      <a:accent3>
        <a:srgbClr val="9B0000"/>
      </a:accent3>
      <a:accent4>
        <a:srgbClr val="FCCB51"/>
      </a:accent4>
      <a:accent5>
        <a:srgbClr val="80B3AE"/>
      </a:accent5>
      <a:accent6>
        <a:srgbClr val="ADADAD"/>
      </a:accent6>
      <a:hlink>
        <a:srgbClr val="0479A8"/>
      </a:hlink>
      <a:folHlink>
        <a:srgbClr val="0479A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W-Madison-text-RedHat-16_9" id="{95593F7D-9FAF-BB4B-A7BE-F5CF431D03A6}" vid="{E659526A-33C2-F44A-892A-8A9B499011A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UW-Madison-text-RedHat-16_9</Template>
  <TotalTime>452</TotalTime>
  <Words>2304</Words>
  <Application>Microsoft Office PowerPoint</Application>
  <PresentationFormat>Widescreen</PresentationFormat>
  <Paragraphs>205</Paragraphs>
  <Slides>25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Red Hat Display</vt:lpstr>
      <vt:lpstr>Red Hat Text</vt:lpstr>
      <vt:lpstr>Office Theme</vt:lpstr>
      <vt:lpstr>The Faculty Appointment  Life Cycle</vt:lpstr>
      <vt:lpstr>Topics</vt:lpstr>
      <vt:lpstr>Terminology</vt:lpstr>
      <vt:lpstr>Policy Sources</vt:lpstr>
      <vt:lpstr>Faculty Titles</vt:lpstr>
      <vt:lpstr>Faculty Probationary Appointments</vt:lpstr>
      <vt:lpstr>Tenure Clock</vt:lpstr>
      <vt:lpstr>Setting the Tenure Clock</vt:lpstr>
      <vt:lpstr>Setting the Tenure Clock Exercises</vt:lpstr>
      <vt:lpstr>Setting the Tenure Clock Exercises</vt:lpstr>
      <vt:lpstr>Setting the Tenure Clock Exercises</vt:lpstr>
      <vt:lpstr>Setting the Tenure Clock Exercises</vt:lpstr>
      <vt:lpstr>Setting the Tenure Clock Exercises</vt:lpstr>
      <vt:lpstr>Setting the Tenure Clock Exercises</vt:lpstr>
      <vt:lpstr>Extending the Tenure Clock</vt:lpstr>
      <vt:lpstr>Questions on Titles, Appointments or Tenure Clock?</vt:lpstr>
      <vt:lpstr>Faculty Contracts</vt:lpstr>
      <vt:lpstr>Tenure/Promotion Process</vt:lpstr>
      <vt:lpstr>Tenure at Hire</vt:lpstr>
      <vt:lpstr>Effective Date of Tenure</vt:lpstr>
      <vt:lpstr>Non-Renewal</vt:lpstr>
      <vt:lpstr>Timing of Votes on Contracts</vt:lpstr>
      <vt:lpstr>Post Tenure Review (PTR)</vt:lpstr>
      <vt:lpstr>Promotion from Associate Professor to Professor</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Faculty Appointment  Life Cycle</dc:title>
  <dc:creator>Heather Daniels</dc:creator>
  <cp:lastModifiedBy>Heather Daniels</cp:lastModifiedBy>
  <cp:revision>32</cp:revision>
  <dcterms:created xsi:type="dcterms:W3CDTF">2023-11-15T22:46:44Z</dcterms:created>
  <dcterms:modified xsi:type="dcterms:W3CDTF">2024-07-23T18:46:11Z</dcterms:modified>
</cp:coreProperties>
</file>